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2" r:id="rId6"/>
    <p:sldId id="263" r:id="rId7"/>
    <p:sldId id="264" r:id="rId8"/>
    <p:sldId id="265" r:id="rId9"/>
    <p:sldId id="260" r:id="rId10"/>
    <p:sldId id="261" r:id="rId11"/>
    <p:sldId id="266" r:id="rId12"/>
    <p:sldId id="267" r:id="rId13"/>
    <p:sldId id="268" r:id="rId14"/>
    <p:sldId id="269" r:id="rId15"/>
    <p:sldId id="270" r:id="rId16"/>
    <p:sldId id="271" r:id="rId17"/>
    <p:sldId id="272" r:id="rId18"/>
    <p:sldId id="273" r:id="rId19"/>
    <p:sldId id="275"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E3676A-86C9-4ABC-967C-E9EEF914E31A}" type="datetimeFigureOut">
              <a:rPr lang="el-GR" smtClean="0"/>
              <a:t>11/12/2018</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CE146F-20BA-4E26-84D2-9A6A26747680}" type="slidenum">
              <a:rPr lang="el-GR" smtClean="0"/>
              <a:t>‹#›</a:t>
            </a:fld>
            <a:endParaRPr lang="el-GR"/>
          </a:p>
        </p:txBody>
      </p:sp>
    </p:spTree>
    <p:extLst>
      <p:ext uri="{BB962C8B-B14F-4D97-AF65-F5344CB8AC3E}">
        <p14:creationId xmlns:p14="http://schemas.microsoft.com/office/powerpoint/2010/main" val="490500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5AEC1E4-D26A-49FC-B943-26C5B6D8D7DC}" type="datetime1">
              <a:rPr lang="el-GR" smtClean="0"/>
              <a:t>11/12/2018</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l-GR"/>
              <a:t>Καλαούζη Κωνσταντίνα ΣΕΕ Φιλολόγων Δωδεκανήσου</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147238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779F0E04-84CB-4FE9-8D95-F6A1BE3D6C0E}" type="datetime1">
              <a:rPr lang="el-GR" smtClean="0"/>
              <a:t>11/12/2018</a:t>
            </a:fld>
            <a:endParaRPr lang="el-GR"/>
          </a:p>
        </p:txBody>
      </p:sp>
      <p:sp>
        <p:nvSpPr>
          <p:cNvPr id="6" name="Footer Placeholder 5"/>
          <p:cNvSpPr>
            <a:spLocks noGrp="1"/>
          </p:cNvSpPr>
          <p:nvPr>
            <p:ph type="ftr" sz="quarter" idx="11"/>
          </p:nvPr>
        </p:nvSpPr>
        <p:spPr/>
        <p:txBody>
          <a:bodyPr/>
          <a:lstStyle/>
          <a:p>
            <a:r>
              <a:rPr lang="el-GR"/>
              <a:t>Καλαούζη Κωνσταντίνα ΣΕΕ Φιλολόγων Δωδεκανήσου</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338976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0F3AF40D-E3B2-4475-B909-2895C269FE3B}" type="datetime1">
              <a:rPr lang="el-GR" smtClean="0"/>
              <a:t>11/12/2018</a:t>
            </a:fld>
            <a:endParaRPr lang="el-GR"/>
          </a:p>
        </p:txBody>
      </p:sp>
      <p:sp>
        <p:nvSpPr>
          <p:cNvPr id="5" name="Footer Placeholder 4"/>
          <p:cNvSpPr>
            <a:spLocks noGrp="1"/>
          </p:cNvSpPr>
          <p:nvPr>
            <p:ph type="ftr" sz="quarter" idx="11"/>
          </p:nvPr>
        </p:nvSpPr>
        <p:spPr/>
        <p:txBody>
          <a:bodyPr/>
          <a:lstStyle/>
          <a:p>
            <a:r>
              <a:rPr lang="el-GR"/>
              <a:t>Καλαούζη Κωνσταντίνα ΣΕΕ Φιλολόγων Δωδεκανήσου</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3596821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A171827C-6477-4E6C-8E41-648DEBE776E3}" type="datetime1">
              <a:rPr lang="el-GR" smtClean="0"/>
              <a:t>11/12/2018</a:t>
            </a:fld>
            <a:endParaRPr lang="el-GR"/>
          </a:p>
        </p:txBody>
      </p:sp>
      <p:sp>
        <p:nvSpPr>
          <p:cNvPr id="5" name="Footer Placeholder 4"/>
          <p:cNvSpPr>
            <a:spLocks noGrp="1"/>
          </p:cNvSpPr>
          <p:nvPr>
            <p:ph type="ftr" sz="quarter" idx="11"/>
          </p:nvPr>
        </p:nvSpPr>
        <p:spPr/>
        <p:txBody>
          <a:bodyPr/>
          <a:lstStyle/>
          <a:p>
            <a:r>
              <a:rPr lang="el-GR"/>
              <a:t>Καλαούζη Κωνσταντίνα ΣΕΕ Φιλολόγων Δωδεκανήσου</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1106764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1455B348-72AD-4B9C-9DB4-2F238A1D6A38}" type="datetime1">
              <a:rPr lang="el-GR" smtClean="0"/>
              <a:t>11/12/2018</a:t>
            </a:fld>
            <a:endParaRPr lang="el-GR"/>
          </a:p>
        </p:txBody>
      </p:sp>
      <p:sp>
        <p:nvSpPr>
          <p:cNvPr id="5" name="Footer Placeholder 4"/>
          <p:cNvSpPr>
            <a:spLocks noGrp="1"/>
          </p:cNvSpPr>
          <p:nvPr>
            <p:ph type="ftr" sz="quarter" idx="11"/>
          </p:nvPr>
        </p:nvSpPr>
        <p:spPr/>
        <p:txBody>
          <a:bodyPr/>
          <a:lstStyle/>
          <a:p>
            <a:r>
              <a:rPr lang="el-GR"/>
              <a:t>Καλαούζη Κωνσταντίνα ΣΕΕ Φιλολόγων Δωδεκανήσου</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2045671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74BC8AA-4BDC-4148-A399-48F3391185C1}" type="datetime1">
              <a:rPr lang="el-GR" smtClean="0"/>
              <a:t>11/12/2018</a:t>
            </a:fld>
            <a:endParaRPr lang="el-GR"/>
          </a:p>
        </p:txBody>
      </p:sp>
      <p:sp>
        <p:nvSpPr>
          <p:cNvPr id="8" name="Footer Placeholder 7"/>
          <p:cNvSpPr>
            <a:spLocks noGrp="1"/>
          </p:cNvSpPr>
          <p:nvPr>
            <p:ph type="ftr" sz="quarter" idx="11"/>
          </p:nvPr>
        </p:nvSpPr>
        <p:spPr/>
        <p:txBody>
          <a:bodyPr/>
          <a:lstStyle/>
          <a:p>
            <a:r>
              <a:rPr lang="el-GR"/>
              <a:t>Καλαούζη Κωνσταντίνα ΣΕΕ Φιλολόγων Δωδεκανήσου</a:t>
            </a:r>
          </a:p>
        </p:txBody>
      </p:sp>
      <p:sp>
        <p:nvSpPr>
          <p:cNvPr id="9" name="Slide Number Placeholder 8"/>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1190824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B536474-1C48-47D9-8F55-57A8CB57A1C3}" type="datetime1">
              <a:rPr lang="el-GR" smtClean="0"/>
              <a:t>11/12/2018</a:t>
            </a:fld>
            <a:endParaRPr lang="el-GR"/>
          </a:p>
        </p:txBody>
      </p:sp>
      <p:sp>
        <p:nvSpPr>
          <p:cNvPr id="8" name="Footer Placeholder 7"/>
          <p:cNvSpPr>
            <a:spLocks noGrp="1"/>
          </p:cNvSpPr>
          <p:nvPr>
            <p:ph type="ftr" sz="quarter" idx="11"/>
          </p:nvPr>
        </p:nvSpPr>
        <p:spPr>
          <a:xfrm>
            <a:off x="561111" y="6391838"/>
            <a:ext cx="3644282" cy="304801"/>
          </a:xfrm>
        </p:spPr>
        <p:txBody>
          <a:bodyPr/>
          <a:lstStyle/>
          <a:p>
            <a:r>
              <a:rPr lang="el-GR"/>
              <a:t>Καλαούζη Κωνσταντίνα ΣΕΕ Φιλολόγων Δωδεκανήσου</a:t>
            </a:r>
          </a:p>
        </p:txBody>
      </p:sp>
      <p:sp>
        <p:nvSpPr>
          <p:cNvPr id="9" name="Slide Number Placeholder 8"/>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4004114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B07D3DA-6357-4D24-B1E3-D4709A54039A}" type="datetime1">
              <a:rPr lang="el-GR" smtClean="0"/>
              <a:t>11/12/2018</a:t>
            </a:fld>
            <a:endParaRPr lang="el-GR"/>
          </a:p>
        </p:txBody>
      </p:sp>
      <p:sp>
        <p:nvSpPr>
          <p:cNvPr id="5" name="Footer Placeholder 4"/>
          <p:cNvSpPr>
            <a:spLocks noGrp="1"/>
          </p:cNvSpPr>
          <p:nvPr>
            <p:ph type="ftr" sz="quarter" idx="11"/>
          </p:nvPr>
        </p:nvSpPr>
        <p:spPr/>
        <p:txBody>
          <a:bodyPr/>
          <a:lstStyle/>
          <a:p>
            <a:r>
              <a:rPr lang="el-GR"/>
              <a:t>Καλαούζη Κωνσταντίνα ΣΕΕ Φιλολόγων Δωδεκανήσου</a:t>
            </a:r>
          </a:p>
        </p:txBody>
      </p:sp>
      <p:sp>
        <p:nvSpPr>
          <p:cNvPr id="6" name="Slide Number Placeholder 5"/>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1818182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DCBD2E5-2212-4DC5-B241-D5AD84725A1E}" type="datetime1">
              <a:rPr lang="el-GR" smtClean="0"/>
              <a:t>11/12/2018</a:t>
            </a:fld>
            <a:endParaRPr lang="el-GR"/>
          </a:p>
        </p:txBody>
      </p:sp>
      <p:sp>
        <p:nvSpPr>
          <p:cNvPr id="5" name="Footer Placeholder 4"/>
          <p:cNvSpPr>
            <a:spLocks noGrp="1"/>
          </p:cNvSpPr>
          <p:nvPr>
            <p:ph type="ftr" sz="quarter" idx="11"/>
          </p:nvPr>
        </p:nvSpPr>
        <p:spPr/>
        <p:txBody>
          <a:bodyPr/>
          <a:lstStyle/>
          <a:p>
            <a:r>
              <a:rPr lang="el-GR"/>
              <a:t>Καλαούζη Κωνσταντίνα ΣΕΕ Φιλολόγων Δωδεκανήσου</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348274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339CF7B-71C1-46B4-9C1D-29CCB645E0B9}" type="datetime1">
              <a:rPr lang="el-GR" smtClean="0"/>
              <a:t>11/12/2018</a:t>
            </a:fld>
            <a:endParaRPr lang="el-GR"/>
          </a:p>
        </p:txBody>
      </p:sp>
      <p:sp>
        <p:nvSpPr>
          <p:cNvPr id="5" name="Footer Placeholder 4"/>
          <p:cNvSpPr>
            <a:spLocks noGrp="1"/>
          </p:cNvSpPr>
          <p:nvPr>
            <p:ph type="ftr" sz="quarter" idx="11"/>
          </p:nvPr>
        </p:nvSpPr>
        <p:spPr/>
        <p:txBody>
          <a:bodyPr/>
          <a:lstStyle/>
          <a:p>
            <a:r>
              <a:rPr lang="el-GR"/>
              <a:t>Καλαούζη Κωνσταντίνα ΣΕΕ Φιλολόγων Δωδεκανήσου</a:t>
            </a:r>
          </a:p>
        </p:txBody>
      </p:sp>
      <p:sp>
        <p:nvSpPr>
          <p:cNvPr id="6" name="Slide Number Placeholder 5"/>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328641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AE22B5E3-08F7-4E4D-8896-18E437CC7464}" type="datetime1">
              <a:rPr lang="el-GR" smtClean="0"/>
              <a:t>11/12/2018</a:t>
            </a:fld>
            <a:endParaRPr lang="el-GR"/>
          </a:p>
        </p:txBody>
      </p:sp>
      <p:sp>
        <p:nvSpPr>
          <p:cNvPr id="5" name="Footer Placeholder 4"/>
          <p:cNvSpPr>
            <a:spLocks noGrp="1"/>
          </p:cNvSpPr>
          <p:nvPr>
            <p:ph type="ftr" sz="quarter" idx="11"/>
          </p:nvPr>
        </p:nvSpPr>
        <p:spPr/>
        <p:txBody>
          <a:bodyPr/>
          <a:lstStyle/>
          <a:p>
            <a:r>
              <a:rPr lang="el-GR"/>
              <a:t>Καλαούζη Κωνσταντίνα ΣΕΕ Φιλολόγων Δωδεκανήσου</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257515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57774EF-40F0-4BC0-9AC2-830EAD805D13}" type="datetime1">
              <a:rPr lang="el-GR" smtClean="0"/>
              <a:t>11/12/2018</a:t>
            </a:fld>
            <a:endParaRPr lang="el-GR"/>
          </a:p>
        </p:txBody>
      </p:sp>
      <p:sp>
        <p:nvSpPr>
          <p:cNvPr id="6" name="Footer Placeholder 5"/>
          <p:cNvSpPr>
            <a:spLocks noGrp="1"/>
          </p:cNvSpPr>
          <p:nvPr>
            <p:ph type="ftr" sz="quarter" idx="11"/>
          </p:nvPr>
        </p:nvSpPr>
        <p:spPr/>
        <p:txBody>
          <a:bodyPr/>
          <a:lstStyle/>
          <a:p>
            <a:r>
              <a:rPr lang="el-GR"/>
              <a:t>Καλαούζη Κωνσταντίνα ΣΕΕ Φιλολόγων Δωδεκανήσου</a:t>
            </a:r>
          </a:p>
        </p:txBody>
      </p:sp>
      <p:sp>
        <p:nvSpPr>
          <p:cNvPr id="7" name="Slide Number Placeholder 6"/>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408799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D47899B5-FE99-44AE-B08A-FDB904B7E1C2}" type="datetime1">
              <a:rPr lang="el-GR" smtClean="0"/>
              <a:t>11/12/2018</a:t>
            </a:fld>
            <a:endParaRPr lang="el-GR"/>
          </a:p>
        </p:txBody>
      </p:sp>
      <p:sp>
        <p:nvSpPr>
          <p:cNvPr id="8" name="Footer Placeholder 7"/>
          <p:cNvSpPr>
            <a:spLocks noGrp="1"/>
          </p:cNvSpPr>
          <p:nvPr>
            <p:ph type="ftr" sz="quarter" idx="11"/>
          </p:nvPr>
        </p:nvSpPr>
        <p:spPr/>
        <p:txBody>
          <a:bodyPr/>
          <a:lstStyle/>
          <a:p>
            <a:r>
              <a:rPr lang="el-GR"/>
              <a:t>Καλαούζη Κωνσταντίνα ΣΕΕ Φιλολόγων Δωδεκανήσου</a:t>
            </a:r>
          </a:p>
        </p:txBody>
      </p:sp>
      <p:sp>
        <p:nvSpPr>
          <p:cNvPr id="9" name="Slide Number Placeholder 8"/>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73531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FFB57EF-AB51-4395-BD92-EEE14FF42A88}" type="datetime1">
              <a:rPr lang="el-GR" smtClean="0"/>
              <a:t>11/12/2018</a:t>
            </a:fld>
            <a:endParaRPr lang="el-GR"/>
          </a:p>
        </p:txBody>
      </p:sp>
      <p:sp>
        <p:nvSpPr>
          <p:cNvPr id="4" name="Footer Placeholder 3"/>
          <p:cNvSpPr>
            <a:spLocks noGrp="1"/>
          </p:cNvSpPr>
          <p:nvPr>
            <p:ph type="ftr" sz="quarter" idx="11"/>
          </p:nvPr>
        </p:nvSpPr>
        <p:spPr/>
        <p:txBody>
          <a:bodyPr/>
          <a:lstStyle/>
          <a:p>
            <a:r>
              <a:rPr lang="el-GR"/>
              <a:t>Καλαούζη Κωνσταντίνα ΣΕΕ Φιλολόγων Δωδεκανήσου</a:t>
            </a:r>
          </a:p>
        </p:txBody>
      </p:sp>
      <p:sp>
        <p:nvSpPr>
          <p:cNvPr id="5" name="Slide Number Placeholder 4"/>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124826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C4F77-12BC-45E8-A56C-9B387D509E05}" type="datetime1">
              <a:rPr lang="el-GR" smtClean="0"/>
              <a:t>11/12/2018</a:t>
            </a:fld>
            <a:endParaRPr lang="el-GR"/>
          </a:p>
        </p:txBody>
      </p:sp>
      <p:sp>
        <p:nvSpPr>
          <p:cNvPr id="3" name="Footer Placeholder 2"/>
          <p:cNvSpPr>
            <a:spLocks noGrp="1"/>
          </p:cNvSpPr>
          <p:nvPr>
            <p:ph type="ftr" sz="quarter" idx="11"/>
          </p:nvPr>
        </p:nvSpPr>
        <p:spPr/>
        <p:txBody>
          <a:bodyPr/>
          <a:lstStyle/>
          <a:p>
            <a:r>
              <a:rPr lang="el-GR"/>
              <a:t>Καλαούζη Κωνσταντίνα ΣΕΕ Φιλολόγων Δωδεκανήσου</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155879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51346FAB-2C41-41E1-9295-490EA39202D9}" type="datetime1">
              <a:rPr lang="el-GR" smtClean="0"/>
              <a:t>11/12/2018</a:t>
            </a:fld>
            <a:endParaRPr lang="el-GR"/>
          </a:p>
        </p:txBody>
      </p:sp>
      <p:sp>
        <p:nvSpPr>
          <p:cNvPr id="6" name="Footer Placeholder 5"/>
          <p:cNvSpPr>
            <a:spLocks noGrp="1"/>
          </p:cNvSpPr>
          <p:nvPr>
            <p:ph type="ftr" sz="quarter" idx="11"/>
          </p:nvPr>
        </p:nvSpPr>
        <p:spPr/>
        <p:txBody>
          <a:bodyPr/>
          <a:lstStyle/>
          <a:p>
            <a:r>
              <a:rPr lang="el-GR"/>
              <a:t>Καλαούζη Κωνσταντίνα ΣΕΕ Φιλολόγων Δωδεκανήσου</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364809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84F2718D-4FFD-441A-801C-D33E8999F5F3}" type="datetime1">
              <a:rPr lang="el-GR" smtClean="0"/>
              <a:t>11/12/2018</a:t>
            </a:fld>
            <a:endParaRPr lang="el-GR"/>
          </a:p>
        </p:txBody>
      </p:sp>
      <p:sp>
        <p:nvSpPr>
          <p:cNvPr id="6" name="Footer Placeholder 5"/>
          <p:cNvSpPr>
            <a:spLocks noGrp="1"/>
          </p:cNvSpPr>
          <p:nvPr>
            <p:ph type="ftr" sz="quarter" idx="11"/>
          </p:nvPr>
        </p:nvSpPr>
        <p:spPr/>
        <p:txBody>
          <a:bodyPr/>
          <a:lstStyle/>
          <a:p>
            <a:r>
              <a:rPr lang="el-GR"/>
              <a:t>Καλαούζη Κωνσταντίνα ΣΕΕ Φιλολόγων Δωδεκανήσου</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C79C64-2055-4182-96A3-6BD0767AB6D4}" type="slidenum">
              <a:rPr lang="el-GR" smtClean="0"/>
              <a:t>‹#›</a:t>
            </a:fld>
            <a:endParaRPr lang="el-GR"/>
          </a:p>
        </p:txBody>
      </p:sp>
    </p:spTree>
    <p:extLst>
      <p:ext uri="{BB962C8B-B14F-4D97-AF65-F5344CB8AC3E}">
        <p14:creationId xmlns:p14="http://schemas.microsoft.com/office/powerpoint/2010/main" val="204312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2C15A0A-CD2D-477F-9F6C-1297AD167D9A}" type="datetime1">
              <a:rPr lang="el-GR" smtClean="0"/>
              <a:t>11/12/2018</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l-GR"/>
              <a:t>Καλαούζη Κωνσταντίνα ΣΕΕ Φιλολόγων Δωδεκανήσου</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9C79C64-2055-4182-96A3-6BD0767AB6D4}" type="slidenum">
              <a:rPr lang="el-GR" smtClean="0"/>
              <a:t>‹#›</a:t>
            </a:fld>
            <a:endParaRPr lang="el-GR"/>
          </a:p>
        </p:txBody>
      </p:sp>
    </p:spTree>
    <p:extLst>
      <p:ext uri="{BB962C8B-B14F-4D97-AF65-F5344CB8AC3E}">
        <p14:creationId xmlns:p14="http://schemas.microsoft.com/office/powerpoint/2010/main" val="2318867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9E5EBD-9E65-4816-9CE4-6FD5C1BCDF56}"/>
              </a:ext>
            </a:extLst>
          </p:cNvPr>
          <p:cNvSpPr>
            <a:spLocks noGrp="1"/>
          </p:cNvSpPr>
          <p:nvPr>
            <p:ph type="ctrTitle"/>
          </p:nvPr>
        </p:nvSpPr>
        <p:spPr>
          <a:xfrm>
            <a:off x="1154955" y="2099733"/>
            <a:ext cx="8825658" cy="1633281"/>
          </a:xfrm>
        </p:spPr>
        <p:txBody>
          <a:bodyPr/>
          <a:lstStyle/>
          <a:p>
            <a:r>
              <a:rPr lang="el-GR" b="1" dirty="0">
                <a:solidFill>
                  <a:schemeClr val="bg1"/>
                </a:solidFill>
                <a:latin typeface="Times New Roman" pitchFamily="18" charset="0"/>
                <a:cs typeface="Times New Roman" pitchFamily="18" charset="0"/>
              </a:rPr>
              <a:t>ΝΕΑ ΕΛΛΗΝΙΚΗ ΓΛΩΣΣΑ </a:t>
            </a:r>
            <a:br>
              <a:rPr lang="el-GR" sz="2000" b="1" dirty="0">
                <a:solidFill>
                  <a:schemeClr val="bg1"/>
                </a:solidFill>
                <a:cs typeface="Times New Roman" pitchFamily="18" charset="0"/>
              </a:rPr>
            </a:br>
            <a:endParaRPr lang="el-GR" sz="2000" dirty="0">
              <a:solidFill>
                <a:schemeClr val="bg1"/>
              </a:solidFill>
            </a:endParaRPr>
          </a:p>
        </p:txBody>
      </p:sp>
      <p:sp>
        <p:nvSpPr>
          <p:cNvPr id="3" name="Υπότιτλος 2">
            <a:extLst>
              <a:ext uri="{FF2B5EF4-FFF2-40B4-BE49-F238E27FC236}">
                <a16:creationId xmlns:a16="http://schemas.microsoft.com/office/drawing/2014/main" id="{F1FA55F4-6F29-402F-A594-72414317D3A6}"/>
              </a:ext>
            </a:extLst>
          </p:cNvPr>
          <p:cNvSpPr>
            <a:spLocks noGrp="1"/>
          </p:cNvSpPr>
          <p:nvPr>
            <p:ph type="subTitle" idx="1"/>
          </p:nvPr>
        </p:nvSpPr>
        <p:spPr>
          <a:xfrm>
            <a:off x="1154955" y="3864990"/>
            <a:ext cx="8825658" cy="1773810"/>
          </a:xfrm>
        </p:spPr>
        <p:txBody>
          <a:bodyPr/>
          <a:lstStyle/>
          <a:p>
            <a:r>
              <a:rPr lang="el-GR" b="1" dirty="0">
                <a:solidFill>
                  <a:schemeClr val="bg1"/>
                </a:solidFill>
                <a:cs typeface="Times New Roman" pitchFamily="18" charset="0"/>
              </a:rPr>
              <a:t>Α΄, Β΄, Γ΄ ΗΜΕΡΗΣΙΟΥ ΚΑΙ Α΄, Β΄, Γ΄, Δ΄ ΕΣΠΕΡΙΝΟΥ ΓΕΛ</a:t>
            </a:r>
            <a:br>
              <a:rPr lang="el-GR" b="1" dirty="0">
                <a:solidFill>
                  <a:schemeClr val="bg1"/>
                </a:solidFill>
                <a:cs typeface="Times New Roman" pitchFamily="18" charset="0"/>
              </a:rPr>
            </a:br>
            <a:r>
              <a:rPr lang="el-GR" b="1" dirty="0">
                <a:solidFill>
                  <a:schemeClr val="bg1"/>
                </a:solidFill>
                <a:cs typeface="Times New Roman" pitchFamily="18" charset="0"/>
              </a:rPr>
              <a:t>ΑΞΙΟΛΟΓΗΣΗ </a:t>
            </a:r>
          </a:p>
          <a:p>
            <a:r>
              <a:rPr lang="el-GR" dirty="0">
                <a:latin typeface="Times New Roman" pitchFamily="18" charset="0"/>
                <a:cs typeface="Times New Roman" pitchFamily="18" charset="0"/>
              </a:rPr>
              <a:t>Με βάση την με αριθμό </a:t>
            </a:r>
            <a:r>
              <a:rPr lang="el-GR" b="1" dirty="0">
                <a:latin typeface="Times New Roman" pitchFamily="18" charset="0"/>
                <a:cs typeface="Times New Roman" pitchFamily="18" charset="0"/>
              </a:rPr>
              <a:t>169626/Δ2/11-10-2018 απόφαση του ΥΠΠΕΘ.</a:t>
            </a:r>
            <a:endParaRPr lang="el-GR" sz="1600" b="1" dirty="0">
              <a:latin typeface="Times New Roman" pitchFamily="18" charset="0"/>
              <a:cs typeface="Times New Roman" pitchFamily="18" charset="0"/>
            </a:endParaRPr>
          </a:p>
          <a:p>
            <a:endParaRPr lang="el-GR" b="1" dirty="0">
              <a:solidFill>
                <a:schemeClr val="bg1"/>
              </a:solidFill>
              <a:cs typeface="Times New Roman" pitchFamily="18" charset="0"/>
            </a:endParaRPr>
          </a:p>
          <a:p>
            <a:endParaRPr lang="el-GR" dirty="0">
              <a:solidFill>
                <a:schemeClr val="bg1"/>
              </a:solidFill>
            </a:endParaRPr>
          </a:p>
        </p:txBody>
      </p:sp>
      <p:sp>
        <p:nvSpPr>
          <p:cNvPr id="4" name="Θέση υποσέλιδου 3">
            <a:extLst>
              <a:ext uri="{FF2B5EF4-FFF2-40B4-BE49-F238E27FC236}">
                <a16:creationId xmlns:a16="http://schemas.microsoft.com/office/drawing/2014/main" id="{6DC5C042-F209-4C0C-9872-2BF02CB7579A}"/>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147861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DC6DAE-A2CE-4A73-B528-E4B0CC8FF7CC}"/>
              </a:ext>
            </a:extLst>
          </p:cNvPr>
          <p:cNvSpPr>
            <a:spLocks noGrp="1"/>
          </p:cNvSpPr>
          <p:nvPr>
            <p:ph type="title"/>
          </p:nvPr>
        </p:nvSpPr>
        <p:spPr/>
        <p:txBody>
          <a:bodyPr/>
          <a:lstStyle/>
          <a:p>
            <a:r>
              <a:rPr lang="el-GR" dirty="0"/>
              <a:t>Θέμα 1</a:t>
            </a:r>
            <a:r>
              <a:rPr lang="el-GR" baseline="30000" dirty="0"/>
              <a:t>ο</a:t>
            </a:r>
            <a:r>
              <a:rPr lang="el-GR" dirty="0"/>
              <a:t> : Κατανόηση</a:t>
            </a:r>
          </a:p>
        </p:txBody>
      </p:sp>
      <p:sp>
        <p:nvSpPr>
          <p:cNvPr id="3" name="Θέση περιεχομένου 2">
            <a:extLst>
              <a:ext uri="{FF2B5EF4-FFF2-40B4-BE49-F238E27FC236}">
                <a16:creationId xmlns:a16="http://schemas.microsoft.com/office/drawing/2014/main" id="{7092B64D-5144-452C-8927-CD7ABFB577FE}"/>
              </a:ext>
            </a:extLst>
          </p:cNvPr>
          <p:cNvSpPr>
            <a:spLocks noGrp="1"/>
          </p:cNvSpPr>
          <p:nvPr>
            <p:ph idx="1"/>
          </p:nvPr>
        </p:nvSpPr>
        <p:spPr/>
        <p:txBody>
          <a:bodyPr/>
          <a:lstStyle/>
          <a:p>
            <a:pPr>
              <a:buNone/>
            </a:pPr>
            <a:r>
              <a:rPr lang="el-GR" dirty="0">
                <a:latin typeface="Times New Roman" pitchFamily="18" charset="0"/>
                <a:cs typeface="Times New Roman" pitchFamily="18" charset="0"/>
              </a:rPr>
              <a:t>Οι μαθητές/μαθήτριες </a:t>
            </a:r>
            <a:r>
              <a:rPr lang="el-GR" b="1" dirty="0">
                <a:latin typeface="Times New Roman" pitchFamily="18" charset="0"/>
                <a:cs typeface="Times New Roman" pitchFamily="18" charset="0"/>
              </a:rPr>
              <a:t>αποδίδουν περιληπτικά  </a:t>
            </a:r>
            <a:r>
              <a:rPr lang="el-GR" b="1" u="sng" dirty="0">
                <a:latin typeface="Times New Roman" pitchFamily="18" charset="0"/>
                <a:cs typeface="Times New Roman" pitchFamily="18" charset="0"/>
              </a:rPr>
              <a:t>μέρος</a:t>
            </a:r>
            <a:r>
              <a:rPr lang="el-GR" dirty="0">
                <a:latin typeface="Times New Roman" pitchFamily="18" charset="0"/>
                <a:cs typeface="Times New Roman" pitchFamily="18" charset="0"/>
              </a:rPr>
              <a:t> του κειμένου.</a:t>
            </a:r>
          </a:p>
          <a:p>
            <a:pPr>
              <a:buNone/>
            </a:pP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	(Να λαμβάνεται υπόψη και να δίνεται το </a:t>
            </a:r>
            <a:r>
              <a:rPr lang="el-GR" b="1" dirty="0">
                <a:latin typeface="Times New Roman" pitchFamily="18" charset="0"/>
                <a:cs typeface="Times New Roman" pitchFamily="18" charset="0"/>
              </a:rPr>
              <a:t>επικοινωνιακό πλαίσιο</a:t>
            </a:r>
            <a:r>
              <a:rPr lang="el-GR" dirty="0">
                <a:latin typeface="Times New Roman" pitchFamily="18" charset="0"/>
                <a:cs typeface="Times New Roman" pitchFamily="18" charset="0"/>
              </a:rPr>
              <a:t>. [Γιατί κάνουν την περίληψη;])</a:t>
            </a:r>
          </a:p>
          <a:p>
            <a:endParaRPr lang="el-GR" dirty="0"/>
          </a:p>
        </p:txBody>
      </p:sp>
      <p:sp>
        <p:nvSpPr>
          <p:cNvPr id="4" name="Θέση υποσέλιδου 3">
            <a:extLst>
              <a:ext uri="{FF2B5EF4-FFF2-40B4-BE49-F238E27FC236}">
                <a16:creationId xmlns:a16="http://schemas.microsoft.com/office/drawing/2014/main" id="{2A5E66EB-0B13-4A06-B680-D98CB99FB658}"/>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622202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7D586E-CFAC-47A7-9094-28092CF99A9E}"/>
              </a:ext>
            </a:extLst>
          </p:cNvPr>
          <p:cNvSpPr>
            <a:spLocks noGrp="1"/>
          </p:cNvSpPr>
          <p:nvPr>
            <p:ph type="title"/>
          </p:nvPr>
        </p:nvSpPr>
        <p:spPr/>
        <p:txBody>
          <a:bodyPr/>
          <a:lstStyle/>
          <a:p>
            <a:r>
              <a:rPr lang="el-GR" dirty="0"/>
              <a:t>Παράδειγμα ερωτήσεων 1</a:t>
            </a:r>
            <a:r>
              <a:rPr lang="el-GR" baseline="30000" dirty="0"/>
              <a:t>ου</a:t>
            </a:r>
            <a:r>
              <a:rPr lang="el-GR" dirty="0"/>
              <a:t> θέματος</a:t>
            </a:r>
          </a:p>
        </p:txBody>
      </p:sp>
      <p:sp>
        <p:nvSpPr>
          <p:cNvPr id="3" name="Θέση περιεχομένου 2">
            <a:extLst>
              <a:ext uri="{FF2B5EF4-FFF2-40B4-BE49-F238E27FC236}">
                <a16:creationId xmlns:a16="http://schemas.microsoft.com/office/drawing/2014/main" id="{6B722AC1-2101-4D43-B983-5C662F8AB8E5}"/>
              </a:ext>
            </a:extLst>
          </p:cNvPr>
          <p:cNvSpPr>
            <a:spLocks noGrp="1"/>
          </p:cNvSpPr>
          <p:nvPr>
            <p:ph idx="1"/>
          </p:nvPr>
        </p:nvSpPr>
        <p:spPr/>
        <p:txBody>
          <a:bodyPr>
            <a:normAutofit fontScale="85000" lnSpcReduction="20000"/>
          </a:bodyPr>
          <a:lstStyle/>
          <a:p>
            <a:pPr lvl="0"/>
            <a:r>
              <a:rPr lang="el-GR" dirty="0"/>
              <a:t>Σε κάθε μία από τις διατυπώσεις που ακολουθούν να δώσετε τον χαρακτηρισμό “Σωστό” ή “Λάθος”, ανάλογα με το αν αποδίδουν το νόημα του κειμένου σωστά ή όχι. Να αιτιολογήσετε την απάντησή σας με συγκεκριμένη αναφορά στο κείμενο.</a:t>
            </a:r>
          </a:p>
          <a:p>
            <a:pPr marL="0" indent="0">
              <a:buNone/>
            </a:pPr>
            <a:r>
              <a:rPr lang="el-GR" b="1" dirty="0"/>
              <a:t>																(Μονάδες </a:t>
            </a:r>
            <a:r>
              <a:rPr lang="el-GR" b="1" cap="small" dirty="0"/>
              <a:t>15)</a:t>
            </a:r>
          </a:p>
          <a:p>
            <a:pPr lvl="0"/>
            <a:r>
              <a:rPr lang="el-GR" b="1" cap="small" dirty="0"/>
              <a:t>1.</a:t>
            </a:r>
            <a:r>
              <a:rPr lang="el-GR" dirty="0"/>
              <a:t>Κατά τον συγγραφέα, η αναγνωσιμότητα συνδέεται αποκλειστικά με την ικανότητα του αναγνώστη και δεν απορρέει από ένα σύνολο χαρακτηριστικών του βιβλίου.</a:t>
            </a:r>
          </a:p>
          <a:p>
            <a:pPr lvl="0"/>
            <a:r>
              <a:rPr lang="el-GR" b="1" cap="small" dirty="0"/>
              <a:t>2.</a:t>
            </a:r>
            <a:r>
              <a:rPr lang="el-GR" dirty="0"/>
              <a:t>Ο συγγραφέας υποστηρίζει ότι η καλή τυπογραφία λειτουργεί βοηθητικά προς τον αναγνώστη.</a:t>
            </a:r>
          </a:p>
          <a:p>
            <a:pPr lvl="0"/>
            <a:r>
              <a:rPr lang="el-GR" b="1" dirty="0"/>
              <a:t>3.</a:t>
            </a:r>
            <a:r>
              <a:rPr lang="el-GR" dirty="0"/>
              <a:t>Η διάθεση για ανάγνωση δεν επηρεάζεται από τεχνικές λεπτομέρειες.</a:t>
            </a:r>
          </a:p>
          <a:p>
            <a:pPr lvl="0"/>
            <a:r>
              <a:rPr lang="el-GR" b="1" dirty="0"/>
              <a:t>4.</a:t>
            </a:r>
            <a:r>
              <a:rPr lang="el-GR" dirty="0"/>
              <a:t>Ο Τζον </a:t>
            </a:r>
            <a:r>
              <a:rPr lang="el-GR" dirty="0" err="1"/>
              <a:t>Σπινκ</a:t>
            </a:r>
            <a:r>
              <a:rPr lang="el-GR" dirty="0"/>
              <a:t> αμφισβητεί την αξιοπιστία της άποψης ότι η αναγνωσιμότητα ενός βιβλίου εξαρτάται από το αν συγγραφείς και αναγνώστες έχουν κοινές σκέψεις και εμπειρίες.</a:t>
            </a:r>
          </a:p>
          <a:p>
            <a:pPr lvl="0"/>
            <a:r>
              <a:rPr lang="el-GR" b="1" dirty="0"/>
              <a:t>5.</a:t>
            </a:r>
            <a:r>
              <a:rPr lang="el-GR" dirty="0"/>
              <a:t>Ο συγγραφέας υποστηρίζει ότι για την ενίσχυση της ανάγνωσης απαιτείται η γνώση τόσο του κόσμου των βιβλίων όσο και των ενδιαφερόντων των αναγνωστών .</a:t>
            </a:r>
          </a:p>
        </p:txBody>
      </p:sp>
      <p:sp>
        <p:nvSpPr>
          <p:cNvPr id="4" name="Θέση υποσέλιδου 3">
            <a:extLst>
              <a:ext uri="{FF2B5EF4-FFF2-40B4-BE49-F238E27FC236}">
                <a16:creationId xmlns:a16="http://schemas.microsoft.com/office/drawing/2014/main" id="{67C4E90D-E8A1-4098-8279-F78123318B29}"/>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177814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3C83E6-6767-4D7F-9B0C-36AEA1E62AEF}"/>
              </a:ext>
            </a:extLst>
          </p:cNvPr>
          <p:cNvSpPr>
            <a:spLocks noGrp="1"/>
          </p:cNvSpPr>
          <p:nvPr>
            <p:ph type="title"/>
          </p:nvPr>
        </p:nvSpPr>
        <p:spPr/>
        <p:txBody>
          <a:bodyPr/>
          <a:lstStyle/>
          <a:p>
            <a:r>
              <a:rPr lang="el-GR" dirty="0"/>
              <a:t>Παράδειγμα ερωτήσεων 1</a:t>
            </a:r>
            <a:r>
              <a:rPr lang="el-GR" baseline="30000" dirty="0"/>
              <a:t>ου</a:t>
            </a:r>
            <a:r>
              <a:rPr lang="el-GR" dirty="0"/>
              <a:t> Θέματος</a:t>
            </a:r>
          </a:p>
        </p:txBody>
      </p:sp>
      <p:sp>
        <p:nvSpPr>
          <p:cNvPr id="3" name="Θέση περιεχομένου 2">
            <a:extLst>
              <a:ext uri="{FF2B5EF4-FFF2-40B4-BE49-F238E27FC236}">
                <a16:creationId xmlns:a16="http://schemas.microsoft.com/office/drawing/2014/main" id="{9B676742-6D11-4E54-AF74-9CE313D94007}"/>
              </a:ext>
            </a:extLst>
          </p:cNvPr>
          <p:cNvSpPr>
            <a:spLocks noGrp="1"/>
          </p:cNvSpPr>
          <p:nvPr>
            <p:ph idx="1"/>
          </p:nvPr>
        </p:nvSpPr>
        <p:spPr/>
        <p:txBody>
          <a:bodyPr>
            <a:normAutofit fontScale="92500" lnSpcReduction="10000"/>
          </a:bodyPr>
          <a:lstStyle/>
          <a:p>
            <a:pPr lvl="0"/>
            <a:r>
              <a:rPr lang="el-GR" b="1" dirty="0" err="1"/>
              <a:t>ii</a:t>
            </a:r>
            <a:r>
              <a:rPr lang="el-GR" b="1" dirty="0"/>
              <a:t>) </a:t>
            </a:r>
            <a:r>
              <a:rPr lang="el-GR" dirty="0"/>
              <a:t>Θέλετε να ενημερώσετε τους συμμαθητές και τις συμμαθήτριές σας για το περιεχόμενο του αποσπάσματος αναφορικά με τους τεχνικούς παράγοντες (βλ. παραγράφους 3 και 4) οι οποίοι, σύμφωνα με τον συγγραφέα, επηρεάζουν την αναγνωσιμότητα. Να γράψετε ένα περιληπτικό, σχετικά με το παραπάνω θέμα, κείμενο 50-60 λέξεων, το οποίο και θα διαβάσετε στους συμμαθητές και τις συμμαθήτριές σας. 									</a:t>
            </a:r>
            <a:r>
              <a:rPr lang="el-GR" b="1" dirty="0"/>
              <a:t>(Μονάδες </a:t>
            </a:r>
            <a:r>
              <a:rPr lang="el-GR" b="1" cap="small" dirty="0"/>
              <a:t>15</a:t>
            </a:r>
            <a:r>
              <a:rPr lang="el-GR" b="1" dirty="0"/>
              <a:t>)</a:t>
            </a:r>
            <a:endParaRPr lang="el-GR" dirty="0"/>
          </a:p>
          <a:p>
            <a:pPr lvl="0"/>
            <a:r>
              <a:rPr lang="el-GR" b="1" u="heavy" dirty="0"/>
              <a:t>Εναλλακτικά</a:t>
            </a:r>
            <a:r>
              <a:rPr lang="el-GR" b="1" dirty="0"/>
              <a:t> (για την περίληψη)</a:t>
            </a:r>
            <a:r>
              <a:rPr lang="el-GR" dirty="0"/>
              <a:t>:</a:t>
            </a:r>
          </a:p>
          <a:p>
            <a:pPr lvl="0"/>
            <a:r>
              <a:rPr lang="el-GR" b="1" dirty="0" err="1"/>
              <a:t>ii</a:t>
            </a:r>
            <a:r>
              <a:rPr lang="el-GR" b="1" dirty="0"/>
              <a:t>) </a:t>
            </a:r>
            <a:r>
              <a:rPr lang="el-GR" dirty="0"/>
              <a:t>Στην τάξη, διερευνάτε τα στοιχεία που κάνουν ελκυστική την ανάγνωση ενός βιβλίου. Στο πλαίσιο της συζήτησης, παρουσιάζετε περιληπτικά τις απόψεις του </a:t>
            </a:r>
            <a:r>
              <a:rPr lang="el-GR" dirty="0" err="1"/>
              <a:t>Σπινκ</a:t>
            </a:r>
            <a:r>
              <a:rPr lang="el-GR" dirty="0"/>
              <a:t> (σε 50-60 λέξεις) σχετικά με το ποιοι παράγοντες, εκτός των τεχνικών, συντελούν στην αναγνωσιμότητα ενός βιβλίου, όπως αναπτύσσονται στις παραγράφους 5 και 6 του αποσπάσματος.				 </a:t>
            </a:r>
            <a:r>
              <a:rPr lang="el-GR" b="1" dirty="0"/>
              <a:t>(Μονάδες </a:t>
            </a:r>
            <a:r>
              <a:rPr lang="el-GR" b="1" cap="small" dirty="0"/>
              <a:t>15</a:t>
            </a:r>
            <a:r>
              <a:rPr lang="el-GR" b="1" dirty="0"/>
              <a:t>)</a:t>
            </a:r>
            <a:endParaRPr lang="el-GR" dirty="0"/>
          </a:p>
          <a:p>
            <a:endParaRPr lang="el-GR" dirty="0"/>
          </a:p>
        </p:txBody>
      </p:sp>
      <p:sp>
        <p:nvSpPr>
          <p:cNvPr id="4" name="Θέση υποσέλιδου 3">
            <a:extLst>
              <a:ext uri="{FF2B5EF4-FFF2-40B4-BE49-F238E27FC236}">
                <a16:creationId xmlns:a16="http://schemas.microsoft.com/office/drawing/2014/main" id="{126CF1F3-3A9C-41DB-880D-7BBD5220F8A9}"/>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1386442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F624E3-8173-43FF-8DB6-AB034DE8E519}"/>
              </a:ext>
            </a:extLst>
          </p:cNvPr>
          <p:cNvSpPr>
            <a:spLocks noGrp="1"/>
          </p:cNvSpPr>
          <p:nvPr>
            <p:ph type="title"/>
          </p:nvPr>
        </p:nvSpPr>
        <p:spPr/>
        <p:txBody>
          <a:bodyPr/>
          <a:lstStyle/>
          <a:p>
            <a:r>
              <a:rPr lang="el-GR" sz="2800" dirty="0"/>
              <a:t>Θέμα 2</a:t>
            </a:r>
            <a:r>
              <a:rPr lang="el-GR" sz="2800" baseline="30000" dirty="0"/>
              <a:t>ο</a:t>
            </a:r>
            <a:r>
              <a:rPr lang="el-GR" sz="2800" dirty="0"/>
              <a:t> Δομή και γλώσσα του κειμένου [30 </a:t>
            </a:r>
            <a:r>
              <a:rPr lang="el-GR" sz="2800" dirty="0" err="1"/>
              <a:t>μον</a:t>
            </a:r>
            <a:r>
              <a:rPr lang="el-GR" sz="2800" dirty="0"/>
              <a:t>.]</a:t>
            </a:r>
          </a:p>
        </p:txBody>
      </p:sp>
      <p:sp>
        <p:nvSpPr>
          <p:cNvPr id="3" name="Θέση περιεχομένου 2">
            <a:extLst>
              <a:ext uri="{FF2B5EF4-FFF2-40B4-BE49-F238E27FC236}">
                <a16:creationId xmlns:a16="http://schemas.microsoft.com/office/drawing/2014/main" id="{AC506ED4-FB80-4B4C-A7EC-262984CA3045}"/>
              </a:ext>
            </a:extLst>
          </p:cNvPr>
          <p:cNvSpPr>
            <a:spLocks noGrp="1"/>
          </p:cNvSpPr>
          <p:nvPr>
            <p:ph idx="1"/>
          </p:nvPr>
        </p:nvSpPr>
        <p:spPr/>
        <p:txBody>
          <a:bodyPr>
            <a:normAutofit fontScale="70000" lnSpcReduction="20000"/>
          </a:bodyPr>
          <a:lstStyle/>
          <a:p>
            <a:pPr>
              <a:buNone/>
            </a:pPr>
            <a:r>
              <a:rPr lang="el-GR" dirty="0">
                <a:latin typeface="Times New Roman" pitchFamily="18" charset="0"/>
                <a:cs typeface="Times New Roman" pitchFamily="18" charset="0"/>
              </a:rPr>
              <a:t>Οι μαθητές/μαθήτριες πρέπει να είναι σε θέση να:</a:t>
            </a:r>
          </a:p>
          <a:p>
            <a:pPr>
              <a:buNone/>
            </a:pPr>
            <a:endParaRPr lang="el-GR" sz="1200" dirty="0">
              <a:latin typeface="Times New Roman" pitchFamily="18" charset="0"/>
              <a:cs typeface="Times New Roman" pitchFamily="18" charset="0"/>
            </a:endParaRPr>
          </a:p>
          <a:p>
            <a:pPr>
              <a:buNone/>
            </a:pPr>
            <a:r>
              <a:rPr lang="el-GR" sz="1600" dirty="0">
                <a:latin typeface="Times New Roman" pitchFamily="18" charset="0"/>
                <a:cs typeface="Times New Roman" pitchFamily="18" charset="0"/>
              </a:rPr>
              <a:t>	</a:t>
            </a:r>
            <a:r>
              <a:rPr lang="el-GR" sz="2400" dirty="0">
                <a:latin typeface="Times New Roman" pitchFamily="18" charset="0"/>
                <a:cs typeface="Times New Roman" pitchFamily="18" charset="0"/>
              </a:rPr>
              <a:t>α)  </a:t>
            </a:r>
            <a:r>
              <a:rPr lang="el-GR" sz="2400" b="1" dirty="0">
                <a:latin typeface="Times New Roman" pitchFamily="18" charset="0"/>
                <a:cs typeface="Times New Roman" pitchFamily="18" charset="0"/>
              </a:rPr>
              <a:t>αναγνωρίζουν</a:t>
            </a:r>
            <a:r>
              <a:rPr lang="el-GR" sz="2400" dirty="0">
                <a:latin typeface="Times New Roman" pitchFamily="18" charset="0"/>
                <a:cs typeface="Times New Roman" pitchFamily="18" charset="0"/>
              </a:rPr>
              <a:t> τη βασική </a:t>
            </a:r>
            <a:r>
              <a:rPr lang="el-GR" sz="2400" b="1" dirty="0">
                <a:latin typeface="Times New Roman" pitchFamily="18" charset="0"/>
                <a:cs typeface="Times New Roman" pitchFamily="18" charset="0"/>
              </a:rPr>
              <a:t>δομή</a:t>
            </a:r>
            <a:r>
              <a:rPr lang="el-GR" sz="2400" dirty="0">
                <a:latin typeface="Times New Roman" pitchFamily="18" charset="0"/>
                <a:cs typeface="Times New Roman" pitchFamily="18" charset="0"/>
              </a:rPr>
              <a:t> του </a:t>
            </a:r>
            <a:r>
              <a:rPr lang="el-GR" sz="2400" b="1" dirty="0">
                <a:latin typeface="Times New Roman" pitchFamily="18" charset="0"/>
                <a:cs typeface="Times New Roman" pitchFamily="18" charset="0"/>
              </a:rPr>
              <a:t>κειμένου</a:t>
            </a:r>
            <a:r>
              <a:rPr lang="el-GR" sz="2400" dirty="0">
                <a:latin typeface="Times New Roman" pitchFamily="18" charset="0"/>
                <a:cs typeface="Times New Roman" pitchFamily="18" charset="0"/>
              </a:rPr>
              <a:t>.</a:t>
            </a:r>
          </a:p>
          <a:p>
            <a:pPr>
              <a:buNone/>
            </a:pPr>
            <a:r>
              <a:rPr lang="el-GR" sz="2400" dirty="0">
                <a:latin typeface="Times New Roman" pitchFamily="18" charset="0"/>
                <a:cs typeface="Times New Roman" pitchFamily="18" charset="0"/>
              </a:rPr>
              <a:t>	β)  </a:t>
            </a:r>
            <a:r>
              <a:rPr lang="el-GR" sz="2400" b="1" dirty="0">
                <a:latin typeface="Times New Roman" pitchFamily="18" charset="0"/>
                <a:cs typeface="Times New Roman" pitchFamily="18" charset="0"/>
              </a:rPr>
              <a:t>αναγνωρίζουν</a:t>
            </a:r>
            <a:r>
              <a:rPr lang="el-GR" sz="2400" dirty="0">
                <a:latin typeface="Times New Roman" pitchFamily="18" charset="0"/>
                <a:cs typeface="Times New Roman" pitchFamily="18" charset="0"/>
              </a:rPr>
              <a:t> τη </a:t>
            </a:r>
            <a:r>
              <a:rPr lang="el-GR" sz="2400" b="1" dirty="0">
                <a:latin typeface="Times New Roman" pitchFamily="18" charset="0"/>
                <a:cs typeface="Times New Roman" pitchFamily="18" charset="0"/>
              </a:rPr>
              <a:t>δομή</a:t>
            </a:r>
            <a:r>
              <a:rPr lang="el-GR" sz="2400" dirty="0">
                <a:latin typeface="Times New Roman" pitchFamily="18" charset="0"/>
                <a:cs typeface="Times New Roman" pitchFamily="18" charset="0"/>
              </a:rPr>
              <a:t> και τους </a:t>
            </a:r>
            <a:r>
              <a:rPr lang="el-GR" sz="2400" b="1" dirty="0">
                <a:latin typeface="Times New Roman" pitchFamily="18" charset="0"/>
                <a:cs typeface="Times New Roman" pitchFamily="18" charset="0"/>
              </a:rPr>
              <a:t>τρόπους</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ανάπτυξης</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παραγράφων</a:t>
            </a:r>
            <a:r>
              <a:rPr lang="el-GR" sz="2400" dirty="0">
                <a:latin typeface="Times New Roman" pitchFamily="18" charset="0"/>
                <a:cs typeface="Times New Roman" pitchFamily="18" charset="0"/>
              </a:rPr>
              <a:t>.</a:t>
            </a:r>
          </a:p>
          <a:p>
            <a:pPr>
              <a:buNone/>
            </a:pPr>
            <a:r>
              <a:rPr lang="el-GR" sz="2400" dirty="0">
                <a:latin typeface="Times New Roman" pitchFamily="18" charset="0"/>
                <a:cs typeface="Times New Roman" pitchFamily="18" charset="0"/>
              </a:rPr>
              <a:t>	γ)  </a:t>
            </a:r>
            <a:r>
              <a:rPr lang="el-GR" sz="2400" b="1" dirty="0">
                <a:latin typeface="Times New Roman" pitchFamily="18" charset="0"/>
                <a:cs typeface="Times New Roman" pitchFamily="18" charset="0"/>
              </a:rPr>
              <a:t>Εντοπίζουν</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διαρθρωτικές</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λέξεις/φράσεις</a:t>
            </a:r>
            <a:r>
              <a:rPr lang="el-GR" sz="2400" dirty="0">
                <a:latin typeface="Times New Roman" pitchFamily="18" charset="0"/>
                <a:cs typeface="Times New Roman" pitchFamily="18" charset="0"/>
              </a:rPr>
              <a:t> που βοηθούν στη συνοχή και νοηματική 	αλληλουχία του κειμένου.</a:t>
            </a:r>
          </a:p>
          <a:p>
            <a:pPr indent="-576000">
              <a:buNone/>
            </a:pPr>
            <a:r>
              <a:rPr lang="el-GR" sz="2400" dirty="0">
                <a:latin typeface="Times New Roman" pitchFamily="18" charset="0"/>
                <a:cs typeface="Times New Roman" pitchFamily="18" charset="0"/>
              </a:rPr>
              <a:t>δ)  </a:t>
            </a:r>
            <a:r>
              <a:rPr lang="el-GR" sz="2400" b="1" dirty="0">
                <a:latin typeface="Times New Roman" pitchFamily="18" charset="0"/>
                <a:cs typeface="Times New Roman" pitchFamily="18" charset="0"/>
              </a:rPr>
              <a:t>Αποδίδουν</a:t>
            </a:r>
            <a:r>
              <a:rPr lang="el-GR" sz="2400" dirty="0">
                <a:latin typeface="Times New Roman" pitchFamily="18" charset="0"/>
                <a:cs typeface="Times New Roman" pitchFamily="18" charset="0"/>
              </a:rPr>
              <a:t> το </a:t>
            </a:r>
            <a:r>
              <a:rPr lang="el-GR" sz="2400" b="1" dirty="0">
                <a:latin typeface="Times New Roman" pitchFamily="18" charset="0"/>
                <a:cs typeface="Times New Roman" pitchFamily="18" charset="0"/>
              </a:rPr>
              <a:t>περιεχόμενο</a:t>
            </a:r>
            <a:r>
              <a:rPr lang="el-GR" sz="2400" dirty="0">
                <a:latin typeface="Times New Roman" pitchFamily="18" charset="0"/>
                <a:cs typeface="Times New Roman" pitchFamily="18" charset="0"/>
              </a:rPr>
              <a:t> παραγράφου με πλαγιότιτλο.</a:t>
            </a:r>
          </a:p>
          <a:p>
            <a:pPr indent="-576000">
              <a:buNone/>
            </a:pPr>
            <a:r>
              <a:rPr lang="el-GR" sz="2400" dirty="0">
                <a:latin typeface="Times New Roman" pitchFamily="18" charset="0"/>
                <a:cs typeface="Times New Roman" pitchFamily="18" charset="0"/>
              </a:rPr>
              <a:t>ε)  </a:t>
            </a:r>
            <a:r>
              <a:rPr lang="el-GR" sz="2400" b="1" dirty="0">
                <a:latin typeface="Times New Roman" pitchFamily="18" charset="0"/>
                <a:cs typeface="Times New Roman" pitchFamily="18" charset="0"/>
              </a:rPr>
              <a:t>Μετασχηματίζουν</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λέξεις ή φράσεις </a:t>
            </a:r>
            <a:r>
              <a:rPr lang="el-GR" sz="2400" dirty="0">
                <a:latin typeface="Times New Roman" pitchFamily="18" charset="0"/>
                <a:cs typeface="Times New Roman" pitchFamily="18" charset="0"/>
              </a:rPr>
              <a:t>με αλλαγή της σύνταξης, του λεξιλογίου (συνώνυμα, </a:t>
            </a:r>
            <a:r>
              <a:rPr lang="el-GR" sz="2400" dirty="0" err="1">
                <a:latin typeface="Times New Roman" pitchFamily="18" charset="0"/>
                <a:cs typeface="Times New Roman" pitchFamily="18" charset="0"/>
              </a:rPr>
              <a:t>αντώνυμα</a:t>
            </a:r>
            <a:r>
              <a:rPr lang="el-GR" sz="2400" dirty="0">
                <a:latin typeface="Times New Roman" pitchFamily="18" charset="0"/>
                <a:cs typeface="Times New Roman" pitchFamily="18" charset="0"/>
              </a:rPr>
              <a:t> </a:t>
            </a:r>
            <a:r>
              <a:rPr lang="el-GR" sz="2400" dirty="0" err="1">
                <a:latin typeface="Times New Roman" pitchFamily="18" charset="0"/>
                <a:cs typeface="Times New Roman" pitchFamily="18" charset="0"/>
              </a:rPr>
              <a:t>κ.λπ</a:t>
            </a:r>
            <a:r>
              <a:rPr lang="el-GR" sz="2400" dirty="0">
                <a:latin typeface="Times New Roman" pitchFamily="18" charset="0"/>
                <a:cs typeface="Times New Roman" pitchFamily="18" charset="0"/>
              </a:rPr>
              <a:t>), των σημείων στίξης σύμφωνα με συγκεκριμένες περιστάσεις και ζητείται να σχολιάζουν το επικοινωνιακό αποτέλεσμα.</a:t>
            </a:r>
          </a:p>
          <a:p>
            <a:pPr indent="-576000">
              <a:buNone/>
            </a:pPr>
            <a:r>
              <a:rPr lang="el-GR" sz="2400" dirty="0" err="1">
                <a:latin typeface="Times New Roman" pitchFamily="18" charset="0"/>
                <a:cs typeface="Times New Roman" pitchFamily="18" charset="0"/>
              </a:rPr>
              <a:t>στ</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Ερμηνεύουν λέξεις ή φράσεις</a:t>
            </a:r>
            <a:r>
              <a:rPr lang="el-GR" sz="2400" dirty="0">
                <a:latin typeface="Times New Roman" pitchFamily="18" charset="0"/>
                <a:cs typeface="Times New Roman" pitchFamily="18" charset="0"/>
              </a:rPr>
              <a:t> με βάση τα κειμενικά </a:t>
            </a:r>
            <a:r>
              <a:rPr lang="el-GR" sz="2400" dirty="0" err="1">
                <a:latin typeface="Times New Roman" pitchFamily="18" charset="0"/>
                <a:cs typeface="Times New Roman" pitchFamily="18" charset="0"/>
              </a:rPr>
              <a:t>συμφραζόμενα</a:t>
            </a:r>
            <a:r>
              <a:rPr lang="el-GR" sz="2400" dirty="0">
                <a:latin typeface="Times New Roman" pitchFamily="18" charset="0"/>
                <a:cs typeface="Times New Roman" pitchFamily="18" charset="0"/>
              </a:rPr>
              <a:t> και το επικοινωνιακό πλαίσιο.</a:t>
            </a:r>
          </a:p>
          <a:p>
            <a:pPr>
              <a:buNone/>
            </a:pPr>
            <a:endParaRPr lang="el-GR" sz="2400" dirty="0">
              <a:latin typeface="Times New Roman" pitchFamily="18" charset="0"/>
              <a:cs typeface="Times New Roman" pitchFamily="18" charset="0"/>
            </a:endParaRPr>
          </a:p>
          <a:p>
            <a:endParaRPr lang="el-GR" dirty="0"/>
          </a:p>
        </p:txBody>
      </p:sp>
      <p:sp>
        <p:nvSpPr>
          <p:cNvPr id="4" name="Θέση υποσέλιδου 3">
            <a:extLst>
              <a:ext uri="{FF2B5EF4-FFF2-40B4-BE49-F238E27FC236}">
                <a16:creationId xmlns:a16="http://schemas.microsoft.com/office/drawing/2014/main" id="{DFF83E2B-DF2A-430B-8819-731B12B79D4B}"/>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257840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02E3F9-E075-4448-A9A6-2A392EC96143}"/>
              </a:ext>
            </a:extLst>
          </p:cNvPr>
          <p:cNvSpPr>
            <a:spLocks noGrp="1"/>
          </p:cNvSpPr>
          <p:nvPr>
            <p:ph type="title"/>
          </p:nvPr>
        </p:nvSpPr>
        <p:spPr>
          <a:xfrm>
            <a:off x="1154954" y="659876"/>
            <a:ext cx="8761413" cy="1020756"/>
          </a:xfrm>
        </p:spPr>
        <p:txBody>
          <a:bodyPr/>
          <a:lstStyle/>
          <a:p>
            <a:r>
              <a:rPr lang="el-GR" sz="2000" b="1" dirty="0"/>
              <a:t>3 ενδεικτικά ερωτήματα με σύνολο μονάδων 30,</a:t>
            </a:r>
            <a:br>
              <a:rPr lang="el-GR" sz="2000" dirty="0"/>
            </a:br>
            <a:r>
              <a:rPr lang="el-GR" sz="2000" b="1" dirty="0"/>
              <a:t>επιμερισμένων αναλόγως της βαρύτητας του καθενός.</a:t>
            </a:r>
            <a:br>
              <a:rPr lang="el-GR" sz="2000" dirty="0"/>
            </a:br>
            <a:endParaRPr lang="el-GR" sz="2000" dirty="0"/>
          </a:p>
        </p:txBody>
      </p:sp>
      <p:sp>
        <p:nvSpPr>
          <p:cNvPr id="3" name="Θέση περιεχομένου 2">
            <a:extLst>
              <a:ext uri="{FF2B5EF4-FFF2-40B4-BE49-F238E27FC236}">
                <a16:creationId xmlns:a16="http://schemas.microsoft.com/office/drawing/2014/main" id="{AC7F75ED-8282-4B51-8031-47A208E082E7}"/>
              </a:ext>
            </a:extLst>
          </p:cNvPr>
          <p:cNvSpPr>
            <a:spLocks noGrp="1"/>
          </p:cNvSpPr>
          <p:nvPr>
            <p:ph idx="1"/>
          </p:nvPr>
        </p:nvSpPr>
        <p:spPr/>
        <p:txBody>
          <a:bodyPr>
            <a:normAutofit fontScale="85000" lnSpcReduction="20000"/>
          </a:bodyPr>
          <a:lstStyle/>
          <a:p>
            <a:pPr lvl="0"/>
            <a:r>
              <a:rPr lang="el-GR" b="1" dirty="0"/>
              <a:t>Α) </a:t>
            </a:r>
            <a:r>
              <a:rPr lang="el-GR" dirty="0"/>
              <a:t>“Αναγνωσιμότητα... προκαλεί.” και “Άλλες, ακόμη, τεχνικές λεπτομέρειες ... εξώφυλλα.” Να εντοπίσετε και να καταγράψετε </a:t>
            </a:r>
            <a:r>
              <a:rPr lang="el-GR" b="1" dirty="0"/>
              <a:t>τον τρόπο ανάπτυξης κάθε μιας από τις δύο παραγράφους. (Μονάδες </a:t>
            </a:r>
            <a:r>
              <a:rPr lang="el-GR" b="1" cap="small" dirty="0"/>
              <a:t>10)</a:t>
            </a:r>
            <a:endParaRPr lang="el-GR" b="1" dirty="0"/>
          </a:p>
          <a:p>
            <a:pPr lvl="0"/>
            <a:r>
              <a:rPr lang="el-GR" b="1" dirty="0"/>
              <a:t>Άξονας για την απάντηση</a:t>
            </a:r>
            <a:r>
              <a:rPr lang="el-GR" dirty="0"/>
              <a:t>:</a:t>
            </a:r>
          </a:p>
          <a:p>
            <a:pPr marL="0" lvl="0" indent="0">
              <a:buNone/>
            </a:pPr>
            <a:r>
              <a:rPr lang="el-GR" b="1" dirty="0"/>
              <a:t>Ανάπτυξη με ορισμό</a:t>
            </a:r>
            <a:r>
              <a:rPr lang="el-GR" dirty="0"/>
              <a:t>: “Αναγνωσιμότητα είναι η αρετή ενός βιβλίου ή οποιουδήποτε τυπωμένου κειμένου. Αυτή ορίζεται ως «το συνολικό άθροισμα όλων εκείνων των στοιχείων τα οποία ενυπάρχουν σ' ένα δεδομένο τυπωμένο υλικό που επηρεάζει την αποτελεσματικότητα της ανάγνωσης»”.</a:t>
            </a:r>
          </a:p>
          <a:p>
            <a:pPr marL="0" lvl="0" indent="0">
              <a:buNone/>
            </a:pPr>
            <a:r>
              <a:rPr lang="el-GR" b="1" dirty="0"/>
              <a:t>Ανάπτυξη με παράδειγμα</a:t>
            </a:r>
            <a:r>
              <a:rPr lang="el-GR" dirty="0"/>
              <a:t>: “...όπως το κακής ποιότητας χαρτί, η άνιση κατανομή του μελανιού και γενικά η χαμηλής στάθμης παραγωγή του βιβλίου, επηρεάζουν την αναγνωσιμότητά του, τη διάθεση, δηλαδή, και τα κίνητρα του αναγνώστη να το διαβάσει. Ένα    βιβλίο μπορεί να φαντάζει </a:t>
            </a:r>
            <a:r>
              <a:rPr lang="el-GR" dirty="0" err="1"/>
              <a:t>μωρουδίστικο</a:t>
            </a:r>
            <a:r>
              <a:rPr lang="el-GR" dirty="0"/>
              <a:t> εξαιτίας του σχήματος ή του μεγέθους των τυπογραφικών στοιχείων. '</a:t>
            </a:r>
            <a:r>
              <a:rPr lang="el-GR" dirty="0" err="1"/>
              <a:t>Αλλο</a:t>
            </a:r>
            <a:r>
              <a:rPr lang="el-GR" dirty="0"/>
              <a:t> μπορεί να φαίνεται μη ελκυστικό λόγω του μήκους των στίχων του και της μονοτονίας της τυπογραφίας του κι άλλα μπορεί να φαίνονται «φτηνά» και ανάξια λόγου </a:t>
            </a:r>
            <a:r>
              <a:rPr lang="el-GR" dirty="0" err="1"/>
              <a:t>εξαιτίαςλανθασμένων</a:t>
            </a:r>
            <a:r>
              <a:rPr lang="el-GR" dirty="0"/>
              <a:t> επιλογών για λόγους οικονομίας, όπως η κακή ποιότητα του χαρτιού ή ένα φτωχικό εξώφυλλο.”</a:t>
            </a:r>
          </a:p>
          <a:p>
            <a:endParaRPr lang="el-GR" dirty="0"/>
          </a:p>
        </p:txBody>
      </p:sp>
      <p:sp>
        <p:nvSpPr>
          <p:cNvPr id="4" name="Θέση υποσέλιδου 3">
            <a:extLst>
              <a:ext uri="{FF2B5EF4-FFF2-40B4-BE49-F238E27FC236}">
                <a16:creationId xmlns:a16="http://schemas.microsoft.com/office/drawing/2014/main" id="{6FC58C30-FD5B-4D75-8B6E-370D09E7370A}"/>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2608500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B1327B-A26F-467E-BE33-51FC2F920A28}"/>
              </a:ext>
            </a:extLst>
          </p:cNvPr>
          <p:cNvSpPr>
            <a:spLocks noGrp="1"/>
          </p:cNvSpPr>
          <p:nvPr>
            <p:ph type="title"/>
          </p:nvPr>
        </p:nvSpPr>
        <p:spPr/>
        <p:txBody>
          <a:bodyPr/>
          <a:lstStyle/>
          <a:p>
            <a:r>
              <a:rPr lang="el-GR" dirty="0"/>
              <a:t>2</a:t>
            </a:r>
            <a:r>
              <a:rPr lang="el-GR" baseline="30000" dirty="0"/>
              <a:t>η</a:t>
            </a:r>
            <a:r>
              <a:rPr lang="el-GR" dirty="0"/>
              <a:t> ερώτηση 2</a:t>
            </a:r>
            <a:r>
              <a:rPr lang="el-GR" baseline="30000" dirty="0"/>
              <a:t>ου</a:t>
            </a:r>
            <a:r>
              <a:rPr lang="el-GR" dirty="0"/>
              <a:t> Θέματος</a:t>
            </a:r>
          </a:p>
        </p:txBody>
      </p:sp>
      <p:sp>
        <p:nvSpPr>
          <p:cNvPr id="3" name="Θέση περιεχομένου 2">
            <a:extLst>
              <a:ext uri="{FF2B5EF4-FFF2-40B4-BE49-F238E27FC236}">
                <a16:creationId xmlns:a16="http://schemas.microsoft.com/office/drawing/2014/main" id="{2A8E82F4-581F-4B2D-81E9-57DFC86F3A1E}"/>
              </a:ext>
            </a:extLst>
          </p:cNvPr>
          <p:cNvSpPr>
            <a:spLocks noGrp="1"/>
          </p:cNvSpPr>
          <p:nvPr>
            <p:ph idx="1"/>
          </p:nvPr>
        </p:nvSpPr>
        <p:spPr/>
        <p:txBody>
          <a:bodyPr/>
          <a:lstStyle/>
          <a:p>
            <a:pPr lvl="0"/>
            <a:r>
              <a:rPr lang="el-GR" dirty="0"/>
              <a:t>Β)Στην πρώτη παράγραφο διατυπώνεται μία ερώτηση. Ποια είναι αυτή; Να </a:t>
            </a:r>
            <a:r>
              <a:rPr lang="el-GR" b="1" dirty="0"/>
              <a:t>σχολιάσετε το επικοινωνιακό αποτέλεσμά </a:t>
            </a:r>
            <a:r>
              <a:rPr lang="el-GR" dirty="0"/>
              <a:t>της. </a:t>
            </a:r>
            <a:r>
              <a:rPr lang="el-GR" b="1" dirty="0"/>
              <a:t>(Μονάδες </a:t>
            </a:r>
            <a:r>
              <a:rPr lang="el-GR" b="1" cap="small" dirty="0"/>
              <a:t>10</a:t>
            </a:r>
            <a:r>
              <a:rPr lang="el-GR" b="1" dirty="0"/>
              <a:t>)</a:t>
            </a:r>
            <a:endParaRPr lang="el-GR" dirty="0"/>
          </a:p>
          <a:p>
            <a:pPr lvl="0"/>
            <a:r>
              <a:rPr lang="el-GR" b="1" dirty="0"/>
              <a:t>Άξονας για την απάντηση</a:t>
            </a:r>
            <a:r>
              <a:rPr lang="el-GR" dirty="0"/>
              <a:t>:</a:t>
            </a:r>
          </a:p>
          <a:p>
            <a:pPr lvl="0"/>
            <a:r>
              <a:rPr lang="el-GR" dirty="0"/>
              <a:t>Η ερώτηση είναι: “Με ποιο τρόπο μπορεί το σωστό βιβλίο να φτάσει στο σωστό αναγνώστη;”</a:t>
            </a:r>
          </a:p>
          <a:p>
            <a:pPr lvl="0"/>
            <a:r>
              <a:rPr lang="el-GR" dirty="0"/>
              <a:t> Ο συγγραφέας θέλει να προσελκύσει την προσοχή του αναγνώστη, θέτοντας με σαφήνεια το βασικό του ερώτημα, το οποίο στη συνέχεια θα  αποτελέσει τη βάση του προβληματισμού του. Η ερώτηση μοιάζει ρητορική, ωστόσο η απάντηση που δίνεται από τον συγγραφέα (“Η πιο κοινή απάντηση είναι: με δυσκολία.”) ανατρέπει την αρχική προσδοκία.</a:t>
            </a:r>
          </a:p>
          <a:p>
            <a:endParaRPr lang="el-GR" dirty="0"/>
          </a:p>
        </p:txBody>
      </p:sp>
      <p:sp>
        <p:nvSpPr>
          <p:cNvPr id="4" name="Θέση υποσέλιδου 3">
            <a:extLst>
              <a:ext uri="{FF2B5EF4-FFF2-40B4-BE49-F238E27FC236}">
                <a16:creationId xmlns:a16="http://schemas.microsoft.com/office/drawing/2014/main" id="{731438D5-40D4-4C6B-9F38-E91EA37FEA6C}"/>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3418649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9FE98E-8D5C-4B56-9393-19150EA4AFA4}"/>
              </a:ext>
            </a:extLst>
          </p:cNvPr>
          <p:cNvSpPr>
            <a:spLocks noGrp="1"/>
          </p:cNvSpPr>
          <p:nvPr>
            <p:ph type="title"/>
          </p:nvPr>
        </p:nvSpPr>
        <p:spPr/>
        <p:txBody>
          <a:bodyPr/>
          <a:lstStyle/>
          <a:p>
            <a:r>
              <a:rPr lang="el-GR" dirty="0"/>
              <a:t>3</a:t>
            </a:r>
            <a:r>
              <a:rPr lang="el-GR" baseline="30000" dirty="0"/>
              <a:t>η</a:t>
            </a:r>
            <a:r>
              <a:rPr lang="el-GR" dirty="0"/>
              <a:t> ερώτηση 2</a:t>
            </a:r>
            <a:r>
              <a:rPr lang="el-GR" baseline="30000" dirty="0"/>
              <a:t>ου</a:t>
            </a:r>
            <a:r>
              <a:rPr lang="el-GR" dirty="0"/>
              <a:t> Θέματος</a:t>
            </a:r>
          </a:p>
        </p:txBody>
      </p:sp>
      <p:sp>
        <p:nvSpPr>
          <p:cNvPr id="3" name="Θέση περιεχομένου 2">
            <a:extLst>
              <a:ext uri="{FF2B5EF4-FFF2-40B4-BE49-F238E27FC236}">
                <a16:creationId xmlns:a16="http://schemas.microsoft.com/office/drawing/2014/main" id="{66D8E2E3-7629-4C9C-9F15-E15D38C5DE16}"/>
              </a:ext>
            </a:extLst>
          </p:cNvPr>
          <p:cNvSpPr>
            <a:spLocks noGrp="1"/>
          </p:cNvSpPr>
          <p:nvPr>
            <p:ph idx="1"/>
          </p:nvPr>
        </p:nvSpPr>
        <p:spPr/>
        <p:txBody>
          <a:bodyPr/>
          <a:lstStyle/>
          <a:p>
            <a:pPr lvl="0"/>
            <a:r>
              <a:rPr lang="el-GR" dirty="0"/>
              <a:t>Να </a:t>
            </a:r>
            <a:r>
              <a:rPr lang="el-GR" b="1" dirty="0"/>
              <a:t>ξαναγράψετε την περίοδο λόγου που ακολουθεί </a:t>
            </a:r>
            <a:r>
              <a:rPr lang="el-GR" dirty="0"/>
              <a:t>αντικαθιστώντας κάθε μια από τις υπογραμμισμένες λέξεις με μια </a:t>
            </a:r>
            <a:r>
              <a:rPr lang="el-GR" dirty="0" err="1"/>
              <a:t>αντώνυμή</a:t>
            </a:r>
            <a:r>
              <a:rPr lang="el-GR" dirty="0"/>
              <a:t> της και κάνοντας όλες τις αναγκαίες αλλαγές</a:t>
            </a:r>
          </a:p>
          <a:p>
            <a:pPr lvl="0"/>
            <a:r>
              <a:rPr lang="el-GR" dirty="0"/>
              <a:t>“Άλλοι, επίσης, παράγοντες, οι οποίοι επηρεάζουν την αναγνωσιμότητα, είναι γλωσσικοί: η έκταση και το</a:t>
            </a:r>
            <a:r>
              <a:rPr lang="el-GR" u="heavy" dirty="0"/>
              <a:t> περίπλοκο</a:t>
            </a:r>
            <a:r>
              <a:rPr lang="el-GR" dirty="0"/>
              <a:t> λεξιλόγιο, οι</a:t>
            </a:r>
            <a:r>
              <a:rPr lang="el-GR" u="heavy" dirty="0"/>
              <a:t> σχοινοτενείς</a:t>
            </a:r>
            <a:r>
              <a:rPr lang="el-GR" dirty="0"/>
              <a:t> προτάσεις, η</a:t>
            </a:r>
            <a:r>
              <a:rPr lang="el-GR" u="heavy" dirty="0"/>
              <a:t> συγκεχυμένη</a:t>
            </a:r>
            <a:r>
              <a:rPr lang="el-GR" dirty="0"/>
              <a:t> διαδοχή και διάρθρωση των παραγράφων, των κεφαλαίων και όλου γενικά του βιβλίου.”</a:t>
            </a:r>
          </a:p>
          <a:p>
            <a:pPr marL="0" lvl="0" indent="0">
              <a:buNone/>
            </a:pPr>
            <a:r>
              <a:rPr lang="el-GR" dirty="0"/>
              <a:t>												 </a:t>
            </a:r>
            <a:r>
              <a:rPr lang="el-GR" b="1" dirty="0"/>
              <a:t>(Μονάδες </a:t>
            </a:r>
            <a:r>
              <a:rPr lang="el-GR" b="1" cap="small" dirty="0"/>
              <a:t>10</a:t>
            </a:r>
            <a:r>
              <a:rPr lang="el-GR" b="1" dirty="0"/>
              <a:t>)</a:t>
            </a:r>
            <a:endParaRPr lang="el-GR" dirty="0"/>
          </a:p>
          <a:p>
            <a:endParaRPr lang="el-GR" dirty="0"/>
          </a:p>
        </p:txBody>
      </p:sp>
      <p:sp>
        <p:nvSpPr>
          <p:cNvPr id="4" name="Θέση υποσέλιδου 3">
            <a:extLst>
              <a:ext uri="{FF2B5EF4-FFF2-40B4-BE49-F238E27FC236}">
                <a16:creationId xmlns:a16="http://schemas.microsoft.com/office/drawing/2014/main" id="{D439548D-9C36-4C85-97F8-37DC8A62371D}"/>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3540702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F6880F-DA4B-457B-B770-561895C6AEE1}"/>
              </a:ext>
            </a:extLst>
          </p:cNvPr>
          <p:cNvSpPr>
            <a:spLocks noGrp="1"/>
          </p:cNvSpPr>
          <p:nvPr>
            <p:ph type="title"/>
          </p:nvPr>
        </p:nvSpPr>
        <p:spPr>
          <a:xfrm>
            <a:off x="1154954" y="735291"/>
            <a:ext cx="8761413" cy="697583"/>
          </a:xfrm>
        </p:spPr>
        <p:txBody>
          <a:bodyPr/>
          <a:lstStyle/>
          <a:p>
            <a:r>
              <a:rPr lang="el-GR" sz="2800" dirty="0"/>
              <a:t>Εναλλακτικά ερωτήματα για το </a:t>
            </a:r>
            <a:r>
              <a:rPr lang="el-GR" sz="2800" cap="small" dirty="0"/>
              <a:t>2</a:t>
            </a:r>
            <a:r>
              <a:rPr lang="el-GR" sz="2800" dirty="0"/>
              <a:t>ο Θέμα</a:t>
            </a:r>
            <a:br>
              <a:rPr lang="el-GR" dirty="0"/>
            </a:br>
            <a:endParaRPr lang="el-GR" dirty="0"/>
          </a:p>
        </p:txBody>
      </p:sp>
      <p:sp>
        <p:nvSpPr>
          <p:cNvPr id="3" name="Θέση περιεχομένου 2">
            <a:extLst>
              <a:ext uri="{FF2B5EF4-FFF2-40B4-BE49-F238E27FC236}">
                <a16:creationId xmlns:a16="http://schemas.microsoft.com/office/drawing/2014/main" id="{FA996F4B-E9BC-4651-AA8F-1CCE33B59A32}"/>
              </a:ext>
            </a:extLst>
          </p:cNvPr>
          <p:cNvSpPr>
            <a:spLocks noGrp="1"/>
          </p:cNvSpPr>
          <p:nvPr>
            <p:ph idx="1"/>
          </p:nvPr>
        </p:nvSpPr>
        <p:spPr>
          <a:xfrm>
            <a:off x="1154954" y="2328421"/>
            <a:ext cx="8825659" cy="3691379"/>
          </a:xfrm>
        </p:spPr>
        <p:txBody>
          <a:bodyPr>
            <a:normAutofit fontScale="85000" lnSpcReduction="20000"/>
          </a:bodyPr>
          <a:lstStyle/>
          <a:p>
            <a:r>
              <a:rPr lang="el-GR" dirty="0"/>
              <a:t>«Στόχος της καλής τυπογραφίας δεν είναι να προκαλέσει το θαυμασμό, αλλά με τον τύπο των στοιχείων της και με άλλα χαρακτηριστικά της να διευκολύνει την ανάγνωση». </a:t>
            </a:r>
          </a:p>
          <a:p>
            <a:r>
              <a:rPr lang="el-GR" dirty="0"/>
              <a:t>Να ξαναγράψετε την  περίοδο </a:t>
            </a:r>
            <a:r>
              <a:rPr lang="el-GR" b="1" u="sng" dirty="0"/>
              <a:t>μετατρέποντας την ενεργητική σύνταξη σε παθητική </a:t>
            </a:r>
            <a:r>
              <a:rPr lang="el-GR" dirty="0"/>
              <a:t>και να σχολιάσετε </a:t>
            </a:r>
            <a:r>
              <a:rPr lang="el-GR" b="1" u="sng" dirty="0"/>
              <a:t>το επικοινωνιακό αποτέλεσμα</a:t>
            </a:r>
            <a:r>
              <a:rPr lang="el-GR" dirty="0"/>
              <a:t>. </a:t>
            </a:r>
          </a:p>
          <a:p>
            <a:r>
              <a:rPr lang="el-GR" dirty="0"/>
              <a:t>Χρησιμοποιώντας καθεμιά από τις παρακάτω </a:t>
            </a:r>
            <a:r>
              <a:rPr lang="el-GR" b="1" dirty="0"/>
              <a:t>λέξεις να γράψετε από μία δική σας πρόταση, ώστε να προκύπτει η σημασία της λέξης</a:t>
            </a:r>
            <a:r>
              <a:rPr lang="el-GR" dirty="0"/>
              <a:t>: αποτίμηση, κατανομή, διάρθρωση, βελτιωθεί, ελκυστικό. (Οι λέξεις είναι δυνατόν να χρησιμοποιηθούν σε οποιοδήποτε τύπο τους ).</a:t>
            </a:r>
          </a:p>
          <a:p>
            <a:r>
              <a:rPr lang="el-GR" u="sng" dirty="0"/>
              <a:t>Έτσι</a:t>
            </a:r>
            <a:r>
              <a:rPr lang="el-GR" dirty="0"/>
              <a:t> παράγοντες όπως ο τύπος των τυπογραφικών στοιχείων και ο σχεδιασμός του βιβλίου, σαφώς επηρεάζουν την αναγνωσιμότητά του.” “Πολλά,</a:t>
            </a:r>
            <a:r>
              <a:rPr lang="el-GR" u="heavy" dirty="0"/>
              <a:t> βέβαια</a:t>
            </a:r>
            <a:r>
              <a:rPr lang="el-GR" dirty="0"/>
              <a:t>, εξαρτώνται από τη γλωσσική ικανότητα, την πνευματικότητα και εμπειρία του αναγνώστη και τις σχέσεις του με το συγγραφέα.” “</a:t>
            </a:r>
            <a:r>
              <a:rPr lang="el-GR" u="sng" dirty="0"/>
              <a:t>Μολονότ</a:t>
            </a:r>
            <a:r>
              <a:rPr lang="el-GR" dirty="0"/>
              <a:t>ι η σύνδεση βιβλίου και αναγνώστη θεωρητικά είναι δυνατή, εντούτοις είναι περιορισμένης αξιοπιστίας.” </a:t>
            </a:r>
            <a:r>
              <a:rPr lang="el-GR" b="1" dirty="0"/>
              <a:t>Από τις λέξεις που ακολουθούν να επιλέξετε αυτήν που μπορεί να αντικαταστήσει κάθε μια από τις υπογραμμισμένες λέξεις στις προτάσεις χωρίς να αλλάξει το νόημα:</a:t>
            </a:r>
            <a:r>
              <a:rPr lang="el-GR" dirty="0"/>
              <a:t> επομένως, δηλαδή, αφού, επειδή, παρόλο που, προφανώς</a:t>
            </a:r>
          </a:p>
          <a:p>
            <a:endParaRPr lang="el-GR" dirty="0"/>
          </a:p>
          <a:p>
            <a:endParaRPr lang="el-GR" dirty="0"/>
          </a:p>
        </p:txBody>
      </p:sp>
      <p:sp>
        <p:nvSpPr>
          <p:cNvPr id="22" name="Line 19">
            <a:extLst>
              <a:ext uri="{FF2B5EF4-FFF2-40B4-BE49-F238E27FC236}">
                <a16:creationId xmlns:a16="http://schemas.microsoft.com/office/drawing/2014/main" id="{C5298283-E8F5-455A-9628-DDA5C3A1892C}"/>
              </a:ext>
            </a:extLst>
          </p:cNvPr>
          <p:cNvSpPr>
            <a:spLocks noChangeShapeType="1"/>
          </p:cNvSpPr>
          <p:nvPr/>
        </p:nvSpPr>
        <p:spPr bwMode="auto">
          <a:xfrm>
            <a:off x="3292475" y="860425"/>
            <a:ext cx="930275" cy="0"/>
          </a:xfrm>
          <a:prstGeom prst="line">
            <a:avLst/>
          </a:prstGeom>
          <a:noFill/>
          <a:ln w="13716">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grpSp>
        <p:nvGrpSpPr>
          <p:cNvPr id="23" name="Group 20">
            <a:extLst>
              <a:ext uri="{FF2B5EF4-FFF2-40B4-BE49-F238E27FC236}">
                <a16:creationId xmlns:a16="http://schemas.microsoft.com/office/drawing/2014/main" id="{63C3041E-F49B-4D51-B453-331CFFF3CD2F}"/>
              </a:ext>
            </a:extLst>
          </p:cNvPr>
          <p:cNvGrpSpPr>
            <a:grpSpLocks/>
          </p:cNvGrpSpPr>
          <p:nvPr/>
        </p:nvGrpSpPr>
        <p:grpSpPr bwMode="auto">
          <a:xfrm>
            <a:off x="0" y="457200"/>
            <a:ext cx="420688" cy="14288"/>
            <a:chOff x="0" y="0"/>
            <a:chExt cx="663" cy="22"/>
          </a:xfrm>
        </p:grpSpPr>
        <p:sp>
          <p:nvSpPr>
            <p:cNvPr id="24" name="Line 21">
              <a:extLst>
                <a:ext uri="{FF2B5EF4-FFF2-40B4-BE49-F238E27FC236}">
                  <a16:creationId xmlns:a16="http://schemas.microsoft.com/office/drawing/2014/main" id="{62C185B7-F0ED-4D45-B515-15FC197B0576}"/>
                </a:ext>
              </a:extLst>
            </p:cNvPr>
            <p:cNvSpPr>
              <a:spLocks noChangeShapeType="1"/>
            </p:cNvSpPr>
            <p:nvPr/>
          </p:nvSpPr>
          <p:spPr bwMode="auto">
            <a:xfrm>
              <a:off x="0" y="11"/>
              <a:ext cx="662" cy="0"/>
            </a:xfrm>
            <a:prstGeom prst="line">
              <a:avLst/>
            </a:prstGeom>
            <a:noFill/>
            <a:ln w="13716">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l-GR"/>
            </a:p>
          </p:txBody>
        </p:sp>
      </p:grpSp>
      <p:sp>
        <p:nvSpPr>
          <p:cNvPr id="25" name="Rectangle 22">
            <a:extLst>
              <a:ext uri="{FF2B5EF4-FFF2-40B4-BE49-F238E27FC236}">
                <a16:creationId xmlns:a16="http://schemas.microsoft.com/office/drawing/2014/main" id="{D702E39B-4E9B-4236-BB0E-A33EFEDEB85F}"/>
              </a:ext>
            </a:extLst>
          </p:cNvPr>
          <p:cNvSpPr>
            <a:spLocks noChangeArrowheads="1"/>
          </p:cNvSpPr>
          <p:nvPr/>
        </p:nvSpPr>
        <p:spPr bwMode="auto">
          <a:xfrm>
            <a:off x="0" y="43934"/>
            <a:ext cx="3417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 pos="687388" algn="l"/>
              </a:tabLst>
              <a:defRPr>
                <a:solidFill>
                  <a:schemeClr val="tx1"/>
                </a:solidFill>
                <a:latin typeface="Arial" panose="020B0604020202020204" pitchFamily="34" charset="0"/>
              </a:defRPr>
            </a:lvl1pPr>
            <a:lvl2pPr eaLnBrk="0" fontAlgn="base" hangingPunct="0">
              <a:spcBef>
                <a:spcPct val="0"/>
              </a:spcBef>
              <a:spcAft>
                <a:spcPct val="0"/>
              </a:spcAft>
              <a:tabLst>
                <a:tab pos="685800" algn="l"/>
                <a:tab pos="687388" algn="l"/>
              </a:tabLst>
              <a:defRPr>
                <a:solidFill>
                  <a:schemeClr val="tx1"/>
                </a:solidFill>
                <a:latin typeface="Arial" panose="020B0604020202020204" pitchFamily="34" charset="0"/>
              </a:defRPr>
            </a:lvl2pPr>
            <a:lvl3pPr eaLnBrk="0" fontAlgn="base" hangingPunct="0">
              <a:spcBef>
                <a:spcPct val="0"/>
              </a:spcBef>
              <a:spcAft>
                <a:spcPct val="0"/>
              </a:spcAft>
              <a:tabLst>
                <a:tab pos="685800" algn="l"/>
                <a:tab pos="687388" algn="l"/>
              </a:tabLst>
              <a:defRPr>
                <a:solidFill>
                  <a:schemeClr val="tx1"/>
                </a:solidFill>
                <a:latin typeface="Arial" panose="020B0604020202020204" pitchFamily="34" charset="0"/>
              </a:defRPr>
            </a:lvl3pPr>
            <a:lvl4pPr eaLnBrk="0" fontAlgn="base" hangingPunct="0">
              <a:spcBef>
                <a:spcPct val="0"/>
              </a:spcBef>
              <a:spcAft>
                <a:spcPct val="0"/>
              </a:spcAft>
              <a:tabLst>
                <a:tab pos="685800" algn="l"/>
                <a:tab pos="687388" algn="l"/>
              </a:tabLst>
              <a:defRPr>
                <a:solidFill>
                  <a:schemeClr val="tx1"/>
                </a:solidFill>
                <a:latin typeface="Arial" panose="020B0604020202020204" pitchFamily="34" charset="0"/>
              </a:defRPr>
            </a:lvl4pPr>
            <a:lvl5pPr eaLnBrk="0" fontAlgn="base" hangingPunct="0">
              <a:spcBef>
                <a:spcPct val="0"/>
              </a:spcBef>
              <a:spcAft>
                <a:spcPct val="0"/>
              </a:spcAft>
              <a:tabLst>
                <a:tab pos="685800" algn="l"/>
                <a:tab pos="687388" algn="l"/>
              </a:tabLst>
              <a:defRPr>
                <a:solidFill>
                  <a:schemeClr val="tx1"/>
                </a:solidFill>
                <a:latin typeface="Arial" panose="020B0604020202020204" pitchFamily="34" charset="0"/>
              </a:defRPr>
            </a:lvl5pPr>
            <a:lvl6pPr eaLnBrk="0" fontAlgn="base" hangingPunct="0">
              <a:spcBef>
                <a:spcPct val="0"/>
              </a:spcBef>
              <a:spcAft>
                <a:spcPct val="0"/>
              </a:spcAft>
              <a:tabLst>
                <a:tab pos="685800" algn="l"/>
                <a:tab pos="687388" algn="l"/>
              </a:tabLst>
              <a:defRPr>
                <a:solidFill>
                  <a:schemeClr val="tx1"/>
                </a:solidFill>
                <a:latin typeface="Arial" panose="020B0604020202020204" pitchFamily="34" charset="0"/>
              </a:defRPr>
            </a:lvl6pPr>
            <a:lvl7pPr eaLnBrk="0" fontAlgn="base" hangingPunct="0">
              <a:spcBef>
                <a:spcPct val="0"/>
              </a:spcBef>
              <a:spcAft>
                <a:spcPct val="0"/>
              </a:spcAft>
              <a:tabLst>
                <a:tab pos="685800" algn="l"/>
                <a:tab pos="687388" algn="l"/>
              </a:tabLst>
              <a:defRPr>
                <a:solidFill>
                  <a:schemeClr val="tx1"/>
                </a:solidFill>
                <a:latin typeface="Arial" panose="020B0604020202020204" pitchFamily="34" charset="0"/>
              </a:defRPr>
            </a:lvl7pPr>
            <a:lvl8pPr eaLnBrk="0" fontAlgn="base" hangingPunct="0">
              <a:spcBef>
                <a:spcPct val="0"/>
              </a:spcBef>
              <a:spcAft>
                <a:spcPct val="0"/>
              </a:spcAft>
              <a:tabLst>
                <a:tab pos="685800" algn="l"/>
                <a:tab pos="687388" algn="l"/>
              </a:tabLst>
              <a:defRPr>
                <a:solidFill>
                  <a:schemeClr val="tx1"/>
                </a:solidFill>
                <a:latin typeface="Arial" panose="020B0604020202020204" pitchFamily="34" charset="0"/>
              </a:defRPr>
            </a:lvl8pPr>
            <a:lvl9pPr eaLnBrk="0" fontAlgn="base" hangingPunct="0">
              <a:spcBef>
                <a:spcPct val="0"/>
              </a:spcBef>
              <a:spcAft>
                <a:spcPct val="0"/>
              </a:spcAft>
              <a:tabLst>
                <a:tab pos="685800" algn="l"/>
                <a:tab pos="6873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685800" algn="l"/>
                <a:tab pos="687388" algn="l"/>
              </a:tabLst>
            </a:pPr>
            <a:r>
              <a:rPr kumimoji="0" lang="el-GR" altLang="el-GR" sz="1800" b="0" i="0" u="none" strike="noStrike" cap="none" normalizeH="0" baseline="0" dirty="0">
                <a:ln>
                  <a:noFill/>
                </a:ln>
                <a:solidFill>
                  <a:schemeClr val="tx1"/>
                </a:solidFill>
                <a:effectLst/>
                <a:latin typeface="Arial" panose="020B0604020202020204" pitchFamily="34" charset="0"/>
                <a:ea typeface="Corbel" panose="020B0503020204020204" pitchFamily="34" charset="0"/>
                <a:cs typeface="Corbel" panose="020B0503020204020204" pitchFamily="34" charset="0"/>
              </a:rPr>
              <a:t>“</a:t>
            </a: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
        <p:nvSpPr>
          <p:cNvPr id="26" name="Rectangle 23">
            <a:extLst>
              <a:ext uri="{FF2B5EF4-FFF2-40B4-BE49-F238E27FC236}">
                <a16:creationId xmlns:a16="http://schemas.microsoft.com/office/drawing/2014/main" id="{BC996F22-B6B4-4506-9C81-62D78CACF58D}"/>
              </a:ext>
            </a:extLst>
          </p:cNvPr>
          <p:cNvSpPr>
            <a:spLocks noChangeArrowheads="1"/>
          </p:cNvSpPr>
          <p:nvPr/>
        </p:nvSpPr>
        <p:spPr bwMode="auto">
          <a:xfrm>
            <a:off x="768350" y="471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4" name="Θέση υποσέλιδου 3">
            <a:extLst>
              <a:ext uri="{FF2B5EF4-FFF2-40B4-BE49-F238E27FC236}">
                <a16:creationId xmlns:a16="http://schemas.microsoft.com/office/drawing/2014/main" id="{4927D1CD-4C79-4DC9-A9E8-F93E4F5CB339}"/>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310149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241D26-C7F7-4E29-845F-55184CE6A198}"/>
              </a:ext>
            </a:extLst>
          </p:cNvPr>
          <p:cNvSpPr>
            <a:spLocks noGrp="1"/>
          </p:cNvSpPr>
          <p:nvPr>
            <p:ph type="title"/>
          </p:nvPr>
        </p:nvSpPr>
        <p:spPr>
          <a:xfrm>
            <a:off x="1154954" y="744718"/>
            <a:ext cx="8761413" cy="1018094"/>
          </a:xfrm>
        </p:spPr>
        <p:txBody>
          <a:bodyPr/>
          <a:lstStyle/>
          <a:p>
            <a:r>
              <a:rPr lang="el-GR" sz="2400" b="1" dirty="0">
                <a:latin typeface="Times New Roman" pitchFamily="18" charset="0"/>
                <a:cs typeface="Times New Roman" pitchFamily="18" charset="0"/>
              </a:rPr>
              <a:t>3</a:t>
            </a:r>
            <a:r>
              <a:rPr lang="el-GR" sz="2400" b="1" baseline="30000" dirty="0">
                <a:latin typeface="Times New Roman" pitchFamily="18" charset="0"/>
                <a:cs typeface="Times New Roman" pitchFamily="18" charset="0"/>
              </a:rPr>
              <a:t>ο</a:t>
            </a:r>
            <a:r>
              <a:rPr lang="el-GR" sz="2400" b="1" dirty="0">
                <a:latin typeface="Times New Roman" pitchFamily="18" charset="0"/>
                <a:cs typeface="Times New Roman" pitchFamily="18" charset="0"/>
              </a:rPr>
              <a:t> ΘΕΜΑ:  </a:t>
            </a:r>
            <a:r>
              <a:rPr lang="en-US" sz="2400" b="1" dirty="0">
                <a:latin typeface="Times New Roman" pitchFamily="18" charset="0"/>
                <a:cs typeface="Times New Roman" pitchFamily="18" charset="0"/>
              </a:rPr>
              <a:t>E</a:t>
            </a:r>
            <a:r>
              <a:rPr lang="el-GR" sz="2400" b="1" dirty="0" err="1">
                <a:latin typeface="Times New Roman" pitchFamily="18" charset="0"/>
                <a:cs typeface="Times New Roman" pitchFamily="18" charset="0"/>
              </a:rPr>
              <a:t>ρμηνεία</a:t>
            </a:r>
            <a:r>
              <a:rPr lang="el-GR" sz="2400" b="1" dirty="0">
                <a:latin typeface="Times New Roman" pitchFamily="18" charset="0"/>
                <a:cs typeface="Times New Roman" pitchFamily="18" charset="0"/>
              </a:rPr>
              <a:t> – Παραγωγή λόγου	[40 </a:t>
            </a:r>
            <a:r>
              <a:rPr lang="el-GR" sz="2400" b="1" dirty="0" err="1">
                <a:latin typeface="Times New Roman" pitchFamily="18" charset="0"/>
                <a:cs typeface="Times New Roman" pitchFamily="18" charset="0"/>
              </a:rPr>
              <a:t>μον</a:t>
            </a:r>
            <a:r>
              <a:rPr lang="el-GR" sz="2400" b="1" dirty="0">
                <a:latin typeface="Times New Roman" pitchFamily="18" charset="0"/>
                <a:cs typeface="Times New Roman" pitchFamily="18" charset="0"/>
              </a:rPr>
              <a:t>.]</a:t>
            </a:r>
            <a:br>
              <a:rPr lang="el-GR" b="1" u="sng" dirty="0">
                <a:latin typeface="Times New Roman" pitchFamily="18" charset="0"/>
                <a:cs typeface="Times New Roman" pitchFamily="18" charset="0"/>
              </a:rPr>
            </a:br>
            <a:endParaRPr lang="el-GR" dirty="0"/>
          </a:p>
        </p:txBody>
      </p:sp>
      <p:sp>
        <p:nvSpPr>
          <p:cNvPr id="3" name="Θέση περιεχομένου 2">
            <a:extLst>
              <a:ext uri="{FF2B5EF4-FFF2-40B4-BE49-F238E27FC236}">
                <a16:creationId xmlns:a16="http://schemas.microsoft.com/office/drawing/2014/main" id="{B10CEF67-B028-4D75-A4AD-560768F84EB8}"/>
              </a:ext>
            </a:extLst>
          </p:cNvPr>
          <p:cNvSpPr>
            <a:spLocks noGrp="1"/>
          </p:cNvSpPr>
          <p:nvPr>
            <p:ph idx="1"/>
          </p:nvPr>
        </p:nvSpPr>
        <p:spPr/>
        <p:txBody>
          <a:bodyPr/>
          <a:lstStyle/>
          <a:p>
            <a:pPr>
              <a:buNone/>
            </a:pPr>
            <a:r>
              <a:rPr lang="el-GR" b="1" dirty="0">
                <a:latin typeface="Times New Roman" pitchFamily="18" charset="0"/>
                <a:cs typeface="Times New Roman" pitchFamily="18" charset="0"/>
              </a:rPr>
              <a:t>Ζητείται</a:t>
            </a:r>
            <a:r>
              <a:rPr lang="el-GR" dirty="0">
                <a:latin typeface="Times New Roman" pitchFamily="18" charset="0"/>
                <a:cs typeface="Times New Roman" pitchFamily="18" charset="0"/>
              </a:rPr>
              <a:t> από τους μαθητές/τις μαθήτριες:</a:t>
            </a:r>
          </a:p>
          <a:p>
            <a:pPr>
              <a:buNone/>
            </a:pPr>
            <a:endParaRPr lang="el-GR" sz="400" dirty="0">
              <a:latin typeface="Times New Roman" pitchFamily="18" charset="0"/>
              <a:cs typeface="Times New Roman" pitchFamily="18" charset="0"/>
            </a:endParaRPr>
          </a:p>
          <a:p>
            <a:pPr indent="0">
              <a:buNone/>
            </a:pPr>
            <a:r>
              <a:rPr lang="el-GR" b="1" dirty="0">
                <a:latin typeface="Times New Roman" pitchFamily="18" charset="0"/>
                <a:cs typeface="Times New Roman" pitchFamily="18" charset="0"/>
              </a:rPr>
              <a:t>Κείμενο επιχειρηματολογίας </a:t>
            </a:r>
            <a:r>
              <a:rPr lang="el-GR" dirty="0">
                <a:latin typeface="Times New Roman" pitchFamily="18" charset="0"/>
                <a:cs typeface="Times New Roman" pitchFamily="18" charset="0"/>
              </a:rPr>
              <a:t>(ενταγμένο σε επικοινωνιακό πλαίσιο: δημόσια ομιλία, επιστολή, άρθρο), </a:t>
            </a:r>
            <a:r>
              <a:rPr lang="el-GR" b="1" dirty="0">
                <a:latin typeface="Times New Roman" pitchFamily="18" charset="0"/>
                <a:cs typeface="Times New Roman" pitchFamily="18" charset="0"/>
              </a:rPr>
              <a:t>σε συνάρτηση </a:t>
            </a:r>
            <a:r>
              <a:rPr lang="el-GR" dirty="0">
                <a:latin typeface="Times New Roman" pitchFamily="18" charset="0"/>
                <a:cs typeface="Times New Roman" pitchFamily="18" charset="0"/>
              </a:rPr>
              <a:t>με το κείμενο αναφοράς, στο οποίο:</a:t>
            </a:r>
          </a:p>
          <a:p>
            <a:pPr marL="540000"/>
            <a:r>
              <a:rPr lang="el-GR" b="1" dirty="0">
                <a:latin typeface="Times New Roman" pitchFamily="18" charset="0"/>
                <a:cs typeface="Times New Roman" pitchFamily="18" charset="0"/>
              </a:rPr>
              <a:t>κρίνουν</a:t>
            </a:r>
            <a:r>
              <a:rPr lang="el-GR" dirty="0">
                <a:latin typeface="Times New Roman" pitchFamily="18" charset="0"/>
                <a:cs typeface="Times New Roman" pitchFamily="18" charset="0"/>
              </a:rPr>
              <a:t> σημεία του κειμένου ή </a:t>
            </a:r>
          </a:p>
          <a:p>
            <a:pPr marL="540000"/>
            <a:r>
              <a:rPr lang="el-GR" b="1" dirty="0">
                <a:latin typeface="Times New Roman" pitchFamily="18" charset="0"/>
                <a:cs typeface="Times New Roman" pitchFamily="18" charset="0"/>
              </a:rPr>
              <a:t>σχολιάζουν</a:t>
            </a:r>
            <a:r>
              <a:rPr lang="el-GR" dirty="0">
                <a:latin typeface="Times New Roman" pitchFamily="18" charset="0"/>
                <a:cs typeface="Times New Roman" pitchFamily="18" charset="0"/>
              </a:rPr>
              <a:t> σημεία του κειμένου ή </a:t>
            </a:r>
          </a:p>
          <a:p>
            <a:pPr marL="540000"/>
            <a:r>
              <a:rPr lang="el-GR" b="1" dirty="0">
                <a:latin typeface="Times New Roman" pitchFamily="18" charset="0"/>
                <a:cs typeface="Times New Roman" pitchFamily="18" charset="0"/>
              </a:rPr>
              <a:t>αναπτύσσουν</a:t>
            </a:r>
            <a:r>
              <a:rPr lang="el-GR" dirty="0">
                <a:latin typeface="Times New Roman" pitchFamily="18" charset="0"/>
                <a:cs typeface="Times New Roman" pitchFamily="18" charset="0"/>
              </a:rPr>
              <a:t> προσωπικές απόψεις τεκμηριωμένα.</a:t>
            </a:r>
          </a:p>
          <a:p>
            <a:endParaRPr lang="el-GR" dirty="0"/>
          </a:p>
        </p:txBody>
      </p:sp>
      <p:sp>
        <p:nvSpPr>
          <p:cNvPr id="4" name="Θέση υποσέλιδου 3">
            <a:extLst>
              <a:ext uri="{FF2B5EF4-FFF2-40B4-BE49-F238E27FC236}">
                <a16:creationId xmlns:a16="http://schemas.microsoft.com/office/drawing/2014/main" id="{5E3FCD0A-A2C6-46CA-878C-650FE9072666}"/>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748448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B99D93-AFA9-4C02-958C-AEEFA8F0B3B3}"/>
              </a:ext>
            </a:extLst>
          </p:cNvPr>
          <p:cNvSpPr>
            <a:spLocks noGrp="1"/>
          </p:cNvSpPr>
          <p:nvPr>
            <p:ph type="title"/>
          </p:nvPr>
        </p:nvSpPr>
        <p:spPr/>
        <p:txBody>
          <a:bodyPr/>
          <a:lstStyle/>
          <a:p>
            <a:r>
              <a:rPr lang="el-GR" dirty="0"/>
              <a:t>Παράδειγμα 3</a:t>
            </a:r>
            <a:r>
              <a:rPr lang="el-GR" baseline="30000" dirty="0"/>
              <a:t>ου</a:t>
            </a:r>
            <a:r>
              <a:rPr lang="el-GR" dirty="0"/>
              <a:t> Θέματος</a:t>
            </a:r>
          </a:p>
        </p:txBody>
      </p:sp>
      <p:sp>
        <p:nvSpPr>
          <p:cNvPr id="3" name="Θέση περιεχομένου 2">
            <a:extLst>
              <a:ext uri="{FF2B5EF4-FFF2-40B4-BE49-F238E27FC236}">
                <a16:creationId xmlns:a16="http://schemas.microsoft.com/office/drawing/2014/main" id="{2E185A66-0F74-44CD-9739-FCEDD54E8926}"/>
              </a:ext>
            </a:extLst>
          </p:cNvPr>
          <p:cNvSpPr>
            <a:spLocks noGrp="1"/>
          </p:cNvSpPr>
          <p:nvPr>
            <p:ph idx="1"/>
          </p:nvPr>
        </p:nvSpPr>
        <p:spPr/>
        <p:txBody>
          <a:bodyPr/>
          <a:lstStyle/>
          <a:p>
            <a:pPr lvl="0"/>
            <a:r>
              <a:rPr lang="el-GR" dirty="0"/>
              <a:t>Στο κείμενο που μελετάμε παρουσιάζεται η άποψη: </a:t>
            </a:r>
            <a:r>
              <a:rPr lang="el-GR" i="1" dirty="0"/>
              <a:t>“η αναγνωσιμότητα του κειμένου είναι δυνατό να επηρεαστεί από το πόσο η εμπειρία και οι σκέψεις του</a:t>
            </a:r>
            <a:r>
              <a:rPr lang="el-GR" dirty="0"/>
              <a:t> </a:t>
            </a:r>
            <a:r>
              <a:rPr lang="el-GR" i="1" dirty="0"/>
              <a:t>συγγραφέα ανταποκρίνονται στις εμπειρίες και τις</a:t>
            </a:r>
            <a:r>
              <a:rPr lang="el-GR" dirty="0"/>
              <a:t> </a:t>
            </a:r>
            <a:r>
              <a:rPr lang="el-GR" i="1" dirty="0"/>
              <a:t>σκέψεις του αναγνώστη.”</a:t>
            </a:r>
            <a:endParaRPr lang="el-GR" dirty="0"/>
          </a:p>
          <a:p>
            <a:r>
              <a:rPr lang="el-GR" dirty="0"/>
              <a:t>- Συμφωνείτε με τη θέση αυτή ή διαφωνείτε; Να </a:t>
            </a:r>
            <a:r>
              <a:rPr lang="el-GR" b="1" dirty="0"/>
              <a:t>τεκμηριώσετε</a:t>
            </a:r>
            <a:r>
              <a:rPr lang="el-GR" dirty="0"/>
              <a:t> την απάντησή σας. Να </a:t>
            </a:r>
            <a:r>
              <a:rPr lang="el-GR" b="1" dirty="0"/>
              <a:t>παρουσιάσετε τα κριτήρια </a:t>
            </a:r>
            <a:r>
              <a:rPr lang="el-GR" dirty="0"/>
              <a:t>με τα οποία εσείς επιλέγετε τα βιβλία που διαβάζετε. Η απάντησή σας στα δύο ζητούμενα θα έχει τη μορφή</a:t>
            </a:r>
            <a:r>
              <a:rPr lang="el-GR" b="1" dirty="0"/>
              <a:t> σύντομης ομιλίας</a:t>
            </a:r>
            <a:r>
              <a:rPr lang="el-GR" dirty="0"/>
              <a:t> 350-400 λέξεων, στο πλαίσιο συζήτησης που αναπτύσσεται στην τάξη για τη σχέση των νέων με το βιβλίο</a:t>
            </a:r>
          </a:p>
        </p:txBody>
      </p:sp>
      <p:sp>
        <p:nvSpPr>
          <p:cNvPr id="4" name="Θέση υποσέλιδου 3">
            <a:extLst>
              <a:ext uri="{FF2B5EF4-FFF2-40B4-BE49-F238E27FC236}">
                <a16:creationId xmlns:a16="http://schemas.microsoft.com/office/drawing/2014/main" id="{0579D7FD-282F-4E89-9EAB-87A20E883955}"/>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225975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1EF42F-2994-42C3-9C07-CB84018D17ED}"/>
              </a:ext>
            </a:extLst>
          </p:cNvPr>
          <p:cNvSpPr>
            <a:spLocks noGrp="1"/>
          </p:cNvSpPr>
          <p:nvPr>
            <p:ph type="title"/>
          </p:nvPr>
        </p:nvSpPr>
        <p:spPr/>
        <p:txBody>
          <a:bodyPr/>
          <a:lstStyle/>
          <a:p>
            <a:r>
              <a:rPr lang="el-GR" dirty="0"/>
              <a:t>Γενικές Οδηγίες</a:t>
            </a:r>
          </a:p>
        </p:txBody>
      </p:sp>
      <p:sp>
        <p:nvSpPr>
          <p:cNvPr id="3" name="Θέση περιεχομένου 2">
            <a:extLst>
              <a:ext uri="{FF2B5EF4-FFF2-40B4-BE49-F238E27FC236}">
                <a16:creationId xmlns:a16="http://schemas.microsoft.com/office/drawing/2014/main" id="{FC4EE126-D244-4EBD-BA59-DBBC15C3273A}"/>
              </a:ext>
            </a:extLst>
          </p:cNvPr>
          <p:cNvSpPr>
            <a:spLocks noGrp="1"/>
          </p:cNvSpPr>
          <p:nvPr>
            <p:ph idx="1"/>
          </p:nvPr>
        </p:nvSpPr>
        <p:spPr/>
        <p:txBody>
          <a:bodyPr>
            <a:normAutofit fontScale="92500" lnSpcReduction="10000"/>
          </a:bodyPr>
          <a:lstStyle/>
          <a:p>
            <a:r>
              <a:rPr lang="el-GR" dirty="0"/>
              <a:t>Σε όλες τις τάξεις του λυκείου θα συνεξετάζονται οι κλάδοι της Νεοελληνικής Γλώσσας και της Νεοελληνικής Λογοτεχνίας.</a:t>
            </a:r>
          </a:p>
          <a:p>
            <a:r>
              <a:rPr lang="el-GR" dirty="0"/>
              <a:t>Θα δίνεται ξεχωριστό φύλλο αξιολόγησης σε κάθε κλάδο.</a:t>
            </a:r>
          </a:p>
          <a:p>
            <a:r>
              <a:rPr lang="el-GR" dirty="0"/>
              <a:t>Αποδίδεται διακριτός βαθμός για το κάθε κριτήριο αξιολόγησης με άριστα το 100 για τον κάθε κλάδο.</a:t>
            </a:r>
          </a:p>
          <a:p>
            <a:r>
              <a:rPr lang="el-GR" dirty="0"/>
              <a:t>Στις προαγωγικές και στις  απολυτήριες η εξέταση γίνεται την ίδια μέρα.</a:t>
            </a:r>
          </a:p>
          <a:p>
            <a:r>
              <a:rPr lang="el-GR" dirty="0"/>
              <a:t>Στις ανακεφαλαιωτικές (διαγωνίσματα) μπορούν να γίνουν και διαφορετική ημέρα. Θα αφιερώνεται 1 (μία) διδακτική ώρα στον έναν κλάδο και 1 (μία) στον δεύτερο κλάδο.</a:t>
            </a:r>
          </a:p>
          <a:p>
            <a:r>
              <a:rPr lang="el-GR" dirty="0"/>
              <a:t>Τα θέματα στις ανακεφαλαιωτικές χρειάζεται να είναι προσαρμοσμένα στο διαθέσιμο χρόνο εξέτασης.</a:t>
            </a:r>
          </a:p>
        </p:txBody>
      </p:sp>
      <p:sp>
        <p:nvSpPr>
          <p:cNvPr id="4" name="Θέση υποσέλιδου 3">
            <a:extLst>
              <a:ext uri="{FF2B5EF4-FFF2-40B4-BE49-F238E27FC236}">
                <a16:creationId xmlns:a16="http://schemas.microsoft.com/office/drawing/2014/main" id="{D2FA080E-F368-4B12-B064-39F74DD9E200}"/>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2396833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630A52-0F23-4D47-9EDB-BFB0A5F3DB4E}"/>
              </a:ext>
            </a:extLst>
          </p:cNvPr>
          <p:cNvSpPr>
            <a:spLocks noGrp="1"/>
          </p:cNvSpPr>
          <p:nvPr>
            <p:ph type="title"/>
          </p:nvPr>
        </p:nvSpPr>
        <p:spPr/>
        <p:txBody>
          <a:bodyPr/>
          <a:lstStyle/>
          <a:p>
            <a:r>
              <a:rPr lang="el-GR" dirty="0"/>
              <a:t>Έκταση κειμένου ανά τάξη</a:t>
            </a:r>
          </a:p>
        </p:txBody>
      </p:sp>
      <p:sp>
        <p:nvSpPr>
          <p:cNvPr id="3" name="Θέση περιεχομένου 2">
            <a:extLst>
              <a:ext uri="{FF2B5EF4-FFF2-40B4-BE49-F238E27FC236}">
                <a16:creationId xmlns:a16="http://schemas.microsoft.com/office/drawing/2014/main" id="{E0D38676-0250-4497-8A8F-AB65363D4ABD}"/>
              </a:ext>
            </a:extLst>
          </p:cNvPr>
          <p:cNvSpPr>
            <a:spLocks noGrp="1"/>
          </p:cNvSpPr>
          <p:nvPr>
            <p:ph idx="1"/>
          </p:nvPr>
        </p:nvSpPr>
        <p:spPr/>
        <p:txBody>
          <a:bodyPr/>
          <a:lstStyle/>
          <a:p>
            <a:pPr>
              <a:buNone/>
            </a:pPr>
            <a:r>
              <a:rPr lang="el-GR" b="1" u="sng" dirty="0">
                <a:latin typeface="Times New Roman" pitchFamily="18" charset="0"/>
                <a:cs typeface="Times New Roman" pitchFamily="18" charset="0"/>
              </a:rPr>
              <a:t>Έκταση</a:t>
            </a:r>
            <a:r>
              <a:rPr lang="el-GR" dirty="0">
                <a:latin typeface="Times New Roman" pitchFamily="18" charset="0"/>
                <a:cs typeface="Times New Roman" pitchFamily="18" charset="0"/>
              </a:rPr>
              <a:t> κειμένου:</a:t>
            </a:r>
          </a:p>
          <a:p>
            <a:pPr>
              <a:buNone/>
            </a:pPr>
            <a:endParaRPr lang="el-GR" dirty="0">
              <a:latin typeface="Times New Roman" pitchFamily="18" charset="0"/>
              <a:cs typeface="Times New Roman" pitchFamily="18" charset="0"/>
            </a:endParaRPr>
          </a:p>
          <a:p>
            <a:r>
              <a:rPr lang="el-GR" sz="2800" dirty="0">
                <a:latin typeface="Times New Roman" pitchFamily="18" charset="0"/>
                <a:cs typeface="Times New Roman" pitchFamily="18" charset="0"/>
              </a:rPr>
              <a:t>Α΄ Λυκείου: 	250-300 λέξεις</a:t>
            </a:r>
          </a:p>
          <a:p>
            <a:r>
              <a:rPr lang="el-GR" sz="2800" dirty="0">
                <a:latin typeface="Times New Roman" pitchFamily="18" charset="0"/>
                <a:cs typeface="Times New Roman" pitchFamily="18" charset="0"/>
              </a:rPr>
              <a:t>Β΄ Λυκείου: 	300-350 λέξεις</a:t>
            </a:r>
          </a:p>
          <a:p>
            <a:r>
              <a:rPr lang="el-GR" sz="2800" dirty="0">
                <a:latin typeface="Times New Roman" pitchFamily="18" charset="0"/>
                <a:cs typeface="Times New Roman" pitchFamily="18" charset="0"/>
              </a:rPr>
              <a:t>Γ΄ Λυκείου:	350-400 λέξεις</a:t>
            </a:r>
          </a:p>
          <a:p>
            <a:endParaRPr lang="el-GR" dirty="0"/>
          </a:p>
        </p:txBody>
      </p:sp>
      <p:sp>
        <p:nvSpPr>
          <p:cNvPr id="4" name="Θέση υποσέλιδου 3">
            <a:extLst>
              <a:ext uri="{FF2B5EF4-FFF2-40B4-BE49-F238E27FC236}">
                <a16:creationId xmlns:a16="http://schemas.microsoft.com/office/drawing/2014/main" id="{01828C3F-F49C-470D-88A7-9AC3E3415D6D}"/>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2960808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C2B85C-6DCA-4A26-97F1-20BE6BA1B8EE}"/>
              </a:ext>
            </a:extLst>
          </p:cNvPr>
          <p:cNvSpPr>
            <a:spLocks noGrp="1"/>
          </p:cNvSpPr>
          <p:nvPr>
            <p:ph type="title"/>
          </p:nvPr>
        </p:nvSpPr>
        <p:spPr/>
        <p:txBody>
          <a:bodyPr/>
          <a:lstStyle/>
          <a:p>
            <a:r>
              <a:rPr lang="el-GR" dirty="0"/>
              <a:t>Το κείμενο επιλογής</a:t>
            </a:r>
          </a:p>
        </p:txBody>
      </p:sp>
      <p:sp>
        <p:nvSpPr>
          <p:cNvPr id="3" name="Θέση περιεχομένου 2">
            <a:extLst>
              <a:ext uri="{FF2B5EF4-FFF2-40B4-BE49-F238E27FC236}">
                <a16:creationId xmlns:a16="http://schemas.microsoft.com/office/drawing/2014/main" id="{EFFA9FF5-B723-443D-9411-38E4068B32D5}"/>
              </a:ext>
            </a:extLst>
          </p:cNvPr>
          <p:cNvSpPr>
            <a:spLocks noGrp="1"/>
          </p:cNvSpPr>
          <p:nvPr>
            <p:ph idx="1"/>
          </p:nvPr>
        </p:nvSpPr>
        <p:spPr/>
        <p:txBody>
          <a:bodyPr/>
          <a:lstStyle/>
          <a:p>
            <a:pPr algn="ctr">
              <a:buNone/>
            </a:pPr>
            <a:r>
              <a:rPr lang="el-GR" dirty="0">
                <a:latin typeface="Times New Roman" pitchFamily="18" charset="0"/>
                <a:cs typeface="Times New Roman" pitchFamily="18" charset="0"/>
              </a:rPr>
              <a:t>:</a:t>
            </a:r>
          </a:p>
          <a:p>
            <a:pPr algn="ctr">
              <a:buNone/>
            </a:pPr>
            <a:r>
              <a:rPr lang="el-GR" sz="2000" b="1" u="sng" dirty="0">
                <a:latin typeface="Times New Roman" pitchFamily="18" charset="0"/>
                <a:cs typeface="Times New Roman" pitchFamily="18" charset="0"/>
              </a:rPr>
              <a:t>Δίνεται</a:t>
            </a:r>
            <a:r>
              <a:rPr lang="el-GR" sz="2000" dirty="0">
                <a:latin typeface="Times New Roman" pitchFamily="18" charset="0"/>
                <a:cs typeface="Times New Roman" pitchFamily="18" charset="0"/>
              </a:rPr>
              <a:t>:</a:t>
            </a:r>
          </a:p>
          <a:p>
            <a:pPr>
              <a:buNone/>
            </a:pPr>
            <a:r>
              <a:rPr lang="el-GR" sz="2000" dirty="0">
                <a:latin typeface="Times New Roman" pitchFamily="18" charset="0"/>
                <a:cs typeface="Times New Roman" pitchFamily="18" charset="0"/>
              </a:rPr>
              <a:t>Ένα  </a:t>
            </a:r>
            <a:r>
              <a:rPr lang="el-GR" sz="2800" b="1" dirty="0">
                <a:latin typeface="Times New Roman" pitchFamily="18" charset="0"/>
                <a:cs typeface="Times New Roman" pitchFamily="18" charset="0"/>
              </a:rPr>
              <a:t>μη λογοτεχνικό</a:t>
            </a:r>
            <a:r>
              <a:rPr lang="el-GR" sz="2800" dirty="0">
                <a:latin typeface="Times New Roman" pitchFamily="18" charset="0"/>
                <a:cs typeface="Times New Roman" pitchFamily="18" charset="0"/>
              </a:rPr>
              <a:t>, </a:t>
            </a:r>
            <a:r>
              <a:rPr lang="el-GR" sz="2800" b="1" dirty="0">
                <a:latin typeface="Times New Roman" pitchFamily="18" charset="0"/>
                <a:cs typeface="Times New Roman" pitchFamily="18" charset="0"/>
              </a:rPr>
              <a:t>μη διδαγμένο </a:t>
            </a:r>
            <a:r>
              <a:rPr lang="el-GR" sz="2000" dirty="0">
                <a:latin typeface="Times New Roman" pitchFamily="18" charset="0"/>
                <a:cs typeface="Times New Roman" pitchFamily="18" charset="0"/>
              </a:rPr>
              <a:t>κείμενο</a:t>
            </a:r>
          </a:p>
          <a:p>
            <a:pPr>
              <a:buNone/>
            </a:pPr>
            <a:r>
              <a:rPr lang="el-GR" dirty="0">
                <a:latin typeface="Times New Roman" pitchFamily="18" charset="0"/>
                <a:cs typeface="Times New Roman" pitchFamily="18" charset="0"/>
              </a:rPr>
              <a:t>(δημοσιογραφικό ή επιστημονικό ή πληροφοριακό άρθρο, συνέντευξη, κριτική, ομιλία, επιστολή, επιφυλλίδα ή δοκίμιο).</a:t>
            </a:r>
          </a:p>
          <a:p>
            <a:pPr>
              <a:buNone/>
            </a:pPr>
            <a:r>
              <a:rPr lang="el-GR" sz="2000" b="1" u="sng" dirty="0">
                <a:latin typeface="Times New Roman" pitchFamily="18" charset="0"/>
                <a:cs typeface="Times New Roman" pitchFamily="18" charset="0"/>
              </a:rPr>
              <a:t>Έχετε τη δυνατότητα να συνοδεύετε το κείμενο με: </a:t>
            </a:r>
            <a:r>
              <a:rPr lang="el-GR" sz="2000" dirty="0">
                <a:latin typeface="Times New Roman" pitchFamily="18" charset="0"/>
                <a:cs typeface="Times New Roman" pitchFamily="18" charset="0"/>
              </a:rPr>
              <a:t> </a:t>
            </a:r>
            <a:r>
              <a:rPr lang="el-GR" sz="2000" b="1" dirty="0">
                <a:latin typeface="Times New Roman" pitchFamily="18" charset="0"/>
                <a:cs typeface="Times New Roman" pitchFamily="18" charset="0"/>
              </a:rPr>
              <a:t>Εισαγωγικό σημείωμα </a:t>
            </a:r>
          </a:p>
          <a:p>
            <a:pPr>
              <a:buNone/>
            </a:pPr>
            <a:r>
              <a:rPr lang="el-GR" sz="2000" dirty="0">
                <a:latin typeface="Times New Roman" pitchFamily="18" charset="0"/>
                <a:cs typeface="Times New Roman" pitchFamily="18" charset="0"/>
              </a:rPr>
              <a:t>χωρίς ερμηνευτικά σχόλια.</a:t>
            </a:r>
            <a:endParaRPr lang="el-GR" dirty="0"/>
          </a:p>
        </p:txBody>
      </p:sp>
      <p:sp>
        <p:nvSpPr>
          <p:cNvPr id="4" name="Θέση υποσέλιδου 3">
            <a:extLst>
              <a:ext uri="{FF2B5EF4-FFF2-40B4-BE49-F238E27FC236}">
                <a16:creationId xmlns:a16="http://schemas.microsoft.com/office/drawing/2014/main" id="{516C1938-B120-494A-9054-99D240226980}"/>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2145094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BC25A1-AFE3-4A7A-9497-F2A1DF5163ED}"/>
              </a:ext>
            </a:extLst>
          </p:cNvPr>
          <p:cNvSpPr>
            <a:spLocks noGrp="1"/>
          </p:cNvSpPr>
          <p:nvPr>
            <p:ph type="title"/>
          </p:nvPr>
        </p:nvSpPr>
        <p:spPr/>
        <p:txBody>
          <a:bodyPr/>
          <a:lstStyle/>
          <a:p>
            <a:r>
              <a:rPr lang="el-GR" dirty="0"/>
              <a:t>Δομή θεμάτων</a:t>
            </a:r>
          </a:p>
        </p:txBody>
      </p:sp>
      <p:sp>
        <p:nvSpPr>
          <p:cNvPr id="3" name="Θέση περιεχομένου 2">
            <a:extLst>
              <a:ext uri="{FF2B5EF4-FFF2-40B4-BE49-F238E27FC236}">
                <a16:creationId xmlns:a16="http://schemas.microsoft.com/office/drawing/2014/main" id="{6FD12AE4-6C15-4A77-802C-C4521312A86A}"/>
              </a:ext>
            </a:extLst>
          </p:cNvPr>
          <p:cNvSpPr>
            <a:spLocks noGrp="1"/>
          </p:cNvSpPr>
          <p:nvPr>
            <p:ph idx="1"/>
          </p:nvPr>
        </p:nvSpPr>
        <p:spPr/>
        <p:txBody>
          <a:bodyPr/>
          <a:lstStyle/>
          <a:p>
            <a:pPr marL="514350" indent="-514350">
              <a:buNone/>
            </a:pPr>
            <a:r>
              <a:rPr lang="el-GR" sz="2000" b="1" dirty="0">
                <a:latin typeface="Times New Roman" pitchFamily="18" charset="0"/>
                <a:cs typeface="Times New Roman" pitchFamily="18" charset="0"/>
              </a:rPr>
              <a:t>1.	Κατανόηση</a:t>
            </a:r>
            <a:r>
              <a:rPr lang="el-GR" sz="2000" dirty="0">
                <a:latin typeface="Times New Roman" pitchFamily="18" charset="0"/>
                <a:cs typeface="Times New Roman" pitchFamily="18" charset="0"/>
              </a:rPr>
              <a:t> του κειμένου				[30 </a:t>
            </a:r>
            <a:r>
              <a:rPr lang="el-GR" sz="2000" dirty="0" err="1">
                <a:latin typeface="Times New Roman" pitchFamily="18" charset="0"/>
                <a:cs typeface="Times New Roman" pitchFamily="18" charset="0"/>
              </a:rPr>
              <a:t>μον</a:t>
            </a:r>
            <a:r>
              <a:rPr lang="el-GR" sz="2000" dirty="0">
                <a:latin typeface="Times New Roman" pitchFamily="18" charset="0"/>
                <a:cs typeface="Times New Roman" pitchFamily="18" charset="0"/>
              </a:rPr>
              <a:t>.]</a:t>
            </a:r>
          </a:p>
          <a:p>
            <a:pPr marL="514350" indent="-514350">
              <a:buNone/>
            </a:pPr>
            <a:r>
              <a:rPr lang="el-GR" sz="2000" dirty="0">
                <a:latin typeface="Times New Roman" pitchFamily="18" charset="0"/>
                <a:cs typeface="Times New Roman" pitchFamily="18" charset="0"/>
              </a:rPr>
              <a:t>	2 ερωτήματα 						[2 </a:t>
            </a:r>
            <a:r>
              <a:rPr lang="en-US" sz="2000" dirty="0">
                <a:latin typeface="Times New Roman" pitchFamily="18" charset="0"/>
                <a:cs typeface="Times New Roman" pitchFamily="18" charset="0"/>
              </a:rPr>
              <a:t>x</a:t>
            </a:r>
            <a:r>
              <a:rPr lang="el-GR" sz="2000" dirty="0">
                <a:latin typeface="Times New Roman" pitchFamily="18" charset="0"/>
                <a:cs typeface="Times New Roman" pitchFamily="18" charset="0"/>
              </a:rPr>
              <a:t> 15 </a:t>
            </a:r>
            <a:r>
              <a:rPr lang="el-GR" sz="2000" dirty="0" err="1">
                <a:latin typeface="Times New Roman" pitchFamily="18" charset="0"/>
                <a:cs typeface="Times New Roman" pitchFamily="18" charset="0"/>
              </a:rPr>
              <a:t>μον</a:t>
            </a:r>
            <a:r>
              <a:rPr lang="el-GR" sz="2000" dirty="0">
                <a:latin typeface="Times New Roman" pitchFamily="18" charset="0"/>
                <a:cs typeface="Times New Roman" pitchFamily="18" charset="0"/>
              </a:rPr>
              <a:t>.]</a:t>
            </a:r>
          </a:p>
          <a:p>
            <a:pPr marL="514350" indent="-514350">
              <a:buNone/>
            </a:pPr>
            <a:endParaRPr lang="el-GR" sz="2000" dirty="0">
              <a:latin typeface="Times New Roman" pitchFamily="18" charset="0"/>
              <a:cs typeface="Times New Roman" pitchFamily="18" charset="0"/>
            </a:endParaRPr>
          </a:p>
          <a:p>
            <a:pPr marL="514350" indent="-514350">
              <a:buAutoNum type="arabicPeriod" startAt="2"/>
            </a:pPr>
            <a:r>
              <a:rPr lang="el-GR" sz="2000" b="1" dirty="0">
                <a:latin typeface="Times New Roman" pitchFamily="18" charset="0"/>
                <a:cs typeface="Times New Roman" pitchFamily="18" charset="0"/>
              </a:rPr>
              <a:t>Δομή</a:t>
            </a:r>
            <a:r>
              <a:rPr lang="el-GR" sz="2000" dirty="0">
                <a:latin typeface="Times New Roman" pitchFamily="18" charset="0"/>
                <a:cs typeface="Times New Roman" pitchFamily="18" charset="0"/>
              </a:rPr>
              <a:t> και </a:t>
            </a:r>
            <a:r>
              <a:rPr lang="el-GR" sz="2000" b="1" dirty="0">
                <a:latin typeface="Times New Roman" pitchFamily="18" charset="0"/>
                <a:cs typeface="Times New Roman" pitchFamily="18" charset="0"/>
              </a:rPr>
              <a:t>γλώσσα</a:t>
            </a:r>
            <a:r>
              <a:rPr lang="el-GR" sz="2000" dirty="0">
                <a:latin typeface="Times New Roman" pitchFamily="18" charset="0"/>
                <a:cs typeface="Times New Roman" pitchFamily="18" charset="0"/>
              </a:rPr>
              <a:t> του κειμένου		[30 </a:t>
            </a:r>
            <a:r>
              <a:rPr lang="el-GR" sz="2000" dirty="0" err="1">
                <a:latin typeface="Times New Roman" pitchFamily="18" charset="0"/>
                <a:cs typeface="Times New Roman" pitchFamily="18" charset="0"/>
              </a:rPr>
              <a:t>μον</a:t>
            </a:r>
            <a:r>
              <a:rPr lang="el-GR" sz="2000" dirty="0">
                <a:latin typeface="Times New Roman" pitchFamily="18" charset="0"/>
                <a:cs typeface="Times New Roman" pitchFamily="18" charset="0"/>
              </a:rPr>
              <a:t>.]</a:t>
            </a:r>
          </a:p>
          <a:p>
            <a:pPr marL="514350" indent="-514350">
              <a:buNone/>
            </a:pPr>
            <a:r>
              <a:rPr lang="el-GR" sz="2000" dirty="0">
                <a:latin typeface="Times New Roman" pitchFamily="18" charset="0"/>
                <a:cs typeface="Times New Roman" pitchFamily="18" charset="0"/>
              </a:rPr>
              <a:t>	1-3 ερωτήματα [βαθμολόγηση ανάλογα με τη βαρύτητά τους]</a:t>
            </a:r>
          </a:p>
          <a:p>
            <a:pPr marL="514350" indent="-514350">
              <a:buNone/>
            </a:pPr>
            <a:endParaRPr lang="el-GR" sz="2000" dirty="0">
              <a:latin typeface="Times New Roman" pitchFamily="18" charset="0"/>
              <a:cs typeface="Times New Roman" pitchFamily="18" charset="0"/>
            </a:endParaRPr>
          </a:p>
          <a:p>
            <a:pPr marL="514350" indent="-514350">
              <a:buNone/>
            </a:pPr>
            <a:r>
              <a:rPr lang="el-GR" sz="2000" b="1" dirty="0">
                <a:latin typeface="Times New Roman" pitchFamily="18" charset="0"/>
                <a:cs typeface="Times New Roman" pitchFamily="18" charset="0"/>
              </a:rPr>
              <a:t>3.	Ερμηνεία</a:t>
            </a:r>
            <a:r>
              <a:rPr lang="el-GR" sz="2000" dirty="0">
                <a:latin typeface="Times New Roman" pitchFamily="18" charset="0"/>
                <a:cs typeface="Times New Roman" pitchFamily="18" charset="0"/>
              </a:rPr>
              <a:t> – </a:t>
            </a:r>
            <a:r>
              <a:rPr lang="el-GR" sz="2000" b="1" dirty="0">
                <a:latin typeface="Times New Roman" pitchFamily="18" charset="0"/>
                <a:cs typeface="Times New Roman" pitchFamily="18" charset="0"/>
              </a:rPr>
              <a:t>Παραγωγή λόγου</a:t>
            </a:r>
            <a:r>
              <a:rPr lang="el-GR" sz="2000" dirty="0">
                <a:latin typeface="Times New Roman" pitchFamily="18" charset="0"/>
                <a:cs typeface="Times New Roman" pitchFamily="18" charset="0"/>
              </a:rPr>
              <a:t>		[40 </a:t>
            </a:r>
            <a:r>
              <a:rPr lang="el-GR" sz="2000" dirty="0" err="1">
                <a:latin typeface="Times New Roman" pitchFamily="18" charset="0"/>
                <a:cs typeface="Times New Roman" pitchFamily="18" charset="0"/>
              </a:rPr>
              <a:t>μον</a:t>
            </a:r>
            <a:r>
              <a:rPr lang="el-GR" sz="2000" dirty="0">
                <a:latin typeface="Times New Roman" pitchFamily="18" charset="0"/>
                <a:cs typeface="Times New Roman" pitchFamily="18" charset="0"/>
              </a:rPr>
              <a:t>.]</a:t>
            </a:r>
          </a:p>
          <a:p>
            <a:endParaRPr lang="el-GR" dirty="0"/>
          </a:p>
        </p:txBody>
      </p:sp>
      <p:sp>
        <p:nvSpPr>
          <p:cNvPr id="4" name="Θέση υποσέλιδου 3">
            <a:extLst>
              <a:ext uri="{FF2B5EF4-FFF2-40B4-BE49-F238E27FC236}">
                <a16:creationId xmlns:a16="http://schemas.microsoft.com/office/drawing/2014/main" id="{8DE931CF-7751-4F7F-9506-20B419B94C13}"/>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336815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85B6E5-C876-473A-8C41-B454B19B7C39}"/>
              </a:ext>
            </a:extLst>
          </p:cNvPr>
          <p:cNvSpPr>
            <a:spLocks noGrp="1"/>
          </p:cNvSpPr>
          <p:nvPr>
            <p:ph type="title"/>
          </p:nvPr>
        </p:nvSpPr>
        <p:spPr/>
        <p:txBody>
          <a:bodyPr/>
          <a:lstStyle/>
          <a:p>
            <a:r>
              <a:rPr lang="el-GR" sz="2000" dirty="0"/>
              <a:t>Παράδειγμα:   </a:t>
            </a:r>
            <a:r>
              <a:rPr lang="el-GR" sz="2000" b="1" dirty="0"/>
              <a:t>Θέματα Πανελληνίων εξετάσεων, Δ΄ Εσπερινού ΓΕΛ</a:t>
            </a:r>
            <a:br>
              <a:rPr lang="el-GR" sz="2000" dirty="0"/>
            </a:br>
            <a:endParaRPr lang="el-GR" sz="2000" dirty="0"/>
          </a:p>
        </p:txBody>
      </p:sp>
      <p:sp>
        <p:nvSpPr>
          <p:cNvPr id="3" name="Θέση περιεχομένου 2">
            <a:extLst>
              <a:ext uri="{FF2B5EF4-FFF2-40B4-BE49-F238E27FC236}">
                <a16:creationId xmlns:a16="http://schemas.microsoft.com/office/drawing/2014/main" id="{06E7C2E0-2014-433E-9339-E63EC3B2CABB}"/>
              </a:ext>
            </a:extLst>
          </p:cNvPr>
          <p:cNvSpPr>
            <a:spLocks noGrp="1"/>
          </p:cNvSpPr>
          <p:nvPr>
            <p:ph idx="1"/>
          </p:nvPr>
        </p:nvSpPr>
        <p:spPr/>
        <p:txBody>
          <a:bodyPr>
            <a:normAutofit fontScale="92500" lnSpcReduction="10000"/>
          </a:bodyPr>
          <a:lstStyle/>
          <a:p>
            <a:pPr lvl="0"/>
            <a:r>
              <a:rPr lang="el-GR" dirty="0"/>
              <a:t>Τζον </a:t>
            </a:r>
            <a:r>
              <a:rPr lang="el-GR" dirty="0" err="1"/>
              <a:t>Σπινκ</a:t>
            </a:r>
            <a:r>
              <a:rPr lang="el-GR" dirty="0"/>
              <a:t> ,</a:t>
            </a:r>
            <a:r>
              <a:rPr lang="el-GR" i="1" dirty="0"/>
              <a:t>Τα παιδιά ως αναγνώστες </a:t>
            </a:r>
            <a:r>
              <a:rPr lang="el-GR" dirty="0"/>
              <a:t>(μτφ Κυριάκος </a:t>
            </a:r>
            <a:r>
              <a:rPr lang="el-GR" dirty="0" err="1"/>
              <a:t>Ντελόπουλος</a:t>
            </a:r>
            <a:r>
              <a:rPr lang="el-GR" dirty="0"/>
              <a:t>, </a:t>
            </a:r>
            <a:r>
              <a:rPr lang="el-GR" dirty="0" err="1"/>
              <a:t>Καστανιώτης,Αθήνα</a:t>
            </a:r>
            <a:r>
              <a:rPr lang="el-GR" dirty="0"/>
              <a:t>, </a:t>
            </a:r>
            <a:r>
              <a:rPr lang="el-GR" cap="small" dirty="0"/>
              <a:t>1990)</a:t>
            </a:r>
          </a:p>
          <a:p>
            <a:pPr lvl="0" algn="just"/>
            <a:r>
              <a:rPr lang="el-GR" cap="small" dirty="0"/>
              <a:t>[1</a:t>
            </a:r>
            <a:r>
              <a:rPr lang="el-GR" dirty="0"/>
              <a:t>]Με ποιο τρόπο μπορεί το σωστό βιβλίο να φτάσει στο σωστό αναγνώστη; Η πιο κοινή απάντηση είναι: με δυσκολία. Θα πετύχουμε ευκολότερα το συνδυασμό, αν δεν σταθούμε αποκλειστικά και μόνο στην αποτίμηση της αναγνωστικής λειτουργίας του παιδιού αλλά και στην αναγνωσιμότητα των ίδιων των κειμένων.</a:t>
            </a:r>
            <a:endParaRPr lang="el-GR" sz="1400" dirty="0"/>
          </a:p>
          <a:p>
            <a:pPr lvl="0" algn="just"/>
            <a:r>
              <a:rPr lang="el-GR" cap="small" dirty="0"/>
              <a:t>[2]Α</a:t>
            </a:r>
            <a:r>
              <a:rPr lang="el-GR" dirty="0"/>
              <a:t>ναγνωσιμότητα είναι η αρετή ενός βιβλίου ή οποιουδήποτε τυπωμένου κειμένου. Αυτή ορίζεται ως «το συνολικό άθροισμα όλων εκείνων των στοιχείων τα οποία ενυπάρχουν σ' ένα </a:t>
            </a:r>
            <a:r>
              <a:rPr lang="el-GR" dirty="0" err="1"/>
              <a:t>δεδομένοτυπωμένο</a:t>
            </a:r>
            <a:r>
              <a:rPr lang="el-GR" dirty="0"/>
              <a:t> υλικό που επηρεάζει την αποτελεσματικότητα της ανάγνωσης». Η αποτελεσματικότητα της ανάγνωσης εκφράζεται με το πόσο κατανοείται το περιεχόμενο ενός βιβλίου, πόσο γρήγορα διαβάζεται και πόσο ενδιαφέρον προκαλεί.</a:t>
            </a:r>
            <a:endParaRPr lang="el-GR" sz="1400" dirty="0"/>
          </a:p>
          <a:p>
            <a:endParaRPr lang="el-GR" sz="2000" dirty="0"/>
          </a:p>
          <a:p>
            <a:endParaRPr lang="el-GR" dirty="0"/>
          </a:p>
        </p:txBody>
      </p:sp>
      <p:sp>
        <p:nvSpPr>
          <p:cNvPr id="4" name="Θέση υποσέλιδου 3">
            <a:extLst>
              <a:ext uri="{FF2B5EF4-FFF2-40B4-BE49-F238E27FC236}">
                <a16:creationId xmlns:a16="http://schemas.microsoft.com/office/drawing/2014/main" id="{41ECA7AF-D3E7-489A-B308-C5830E3BE7AC}"/>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3655721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8E49B5-911B-4C00-94F4-0996FD573E34}"/>
              </a:ext>
            </a:extLst>
          </p:cNvPr>
          <p:cNvSpPr>
            <a:spLocks noGrp="1"/>
          </p:cNvSpPr>
          <p:nvPr>
            <p:ph type="title"/>
          </p:nvPr>
        </p:nvSpPr>
        <p:spPr/>
        <p:txBody>
          <a:bodyPr/>
          <a:lstStyle/>
          <a:p>
            <a:r>
              <a:rPr lang="el-GR" sz="2400" b="1" dirty="0"/>
              <a:t>Θέματα Πανελληνίων εξετάσεων, Δ΄ Εσπερινού ΓΕΛ]</a:t>
            </a:r>
            <a:br>
              <a:rPr lang="el-GR" sz="2400" dirty="0"/>
            </a:br>
            <a:endParaRPr lang="el-GR" sz="2400" dirty="0"/>
          </a:p>
        </p:txBody>
      </p:sp>
      <p:sp>
        <p:nvSpPr>
          <p:cNvPr id="3" name="Θέση περιεχομένου 2">
            <a:extLst>
              <a:ext uri="{FF2B5EF4-FFF2-40B4-BE49-F238E27FC236}">
                <a16:creationId xmlns:a16="http://schemas.microsoft.com/office/drawing/2014/main" id="{DBE3B0C9-412E-4D15-9E16-1A0E50A405D0}"/>
              </a:ext>
            </a:extLst>
          </p:cNvPr>
          <p:cNvSpPr>
            <a:spLocks noGrp="1"/>
          </p:cNvSpPr>
          <p:nvPr>
            <p:ph idx="1"/>
          </p:nvPr>
        </p:nvSpPr>
        <p:spPr>
          <a:xfrm>
            <a:off x="1154954" y="2271859"/>
            <a:ext cx="8825659" cy="3978111"/>
          </a:xfrm>
        </p:spPr>
        <p:txBody>
          <a:bodyPr>
            <a:normAutofit fontScale="77500" lnSpcReduction="20000"/>
          </a:bodyPr>
          <a:lstStyle/>
          <a:p>
            <a:pPr marL="457200" lvl="1" indent="0" algn="just">
              <a:buNone/>
            </a:pPr>
            <a:r>
              <a:rPr lang="el-GR" sz="1800" dirty="0"/>
              <a:t>[3] Έτσι, παράγοντες όπως ο τύπος των τυπογραφικών στοιχείων και ο σχεδιασμός του βιβλίου, σαφώς επηρεάζουν την αναγνωσιμότητά του. Στόχος της καλής τυπογραφίας δεν είναι να</a:t>
            </a:r>
          </a:p>
          <a:p>
            <a:pPr marL="0" indent="0" algn="just">
              <a:buNone/>
            </a:pPr>
            <a:r>
              <a:rPr lang="el-GR" dirty="0"/>
              <a:t>προκαλέσει το θαυμασμό, αλλά με τον τύπο των στοιχείων της και με άλλα χαρακτηριστικά της να διευκολύνει την ανάγνωση. Κατά τον ίδιο τρόπο ο σχεδιασμός του βιβλίου, η κατανομή του τυπωμένου μέρους των σελίδων του, τα διαστήματα ανάμεσα στους στίχους και τα περιθώρια πρέπει να είναι τέτοια, ώστε ο αναγνώστης να διαβάζει εύκολα, χωρίς να καταλαβαίνει πού οφείλεται αυτό.</a:t>
            </a:r>
          </a:p>
          <a:p>
            <a:pPr marL="0" indent="0" algn="just">
              <a:buNone/>
            </a:pPr>
            <a:endParaRPr lang="el-GR" dirty="0"/>
          </a:p>
          <a:p>
            <a:pPr marL="0" indent="0" algn="just">
              <a:buNone/>
            </a:pPr>
            <a:r>
              <a:rPr lang="el-GR" dirty="0"/>
              <a:t>4) '</a:t>
            </a:r>
            <a:r>
              <a:rPr lang="el-GR" dirty="0" err="1"/>
              <a:t>Αλλες</a:t>
            </a:r>
            <a:r>
              <a:rPr lang="el-GR" dirty="0"/>
              <a:t>, ακόμη, τεχνικές λεπτομέρειες, όπως το κακής ποιότητας χαρτί, η άνιση κατανομή του μελανιού και γενικά η χαμηλής στάθμης παραγωγή του βιβλίου, επηρεάζουν την αναγνωσιμότητά του, τη διάθεση, δηλαδή, και τα κίνητρα του αναγνώστη να το διαβάσει. Ένα βιβλίο μπορεί να</a:t>
            </a:r>
          </a:p>
          <a:p>
            <a:pPr marL="0" indent="0" algn="just">
              <a:buNone/>
            </a:pPr>
            <a:r>
              <a:rPr lang="el-GR" dirty="0"/>
              <a:t>φαντάζει </a:t>
            </a:r>
            <a:r>
              <a:rPr lang="el-GR" dirty="0" err="1"/>
              <a:t>μωρουδίστικο</a:t>
            </a:r>
            <a:r>
              <a:rPr lang="el-GR" dirty="0"/>
              <a:t> εξαιτίας του σχήματος ή του μεγέθους των τυπογραφικών στοιχείων. '</a:t>
            </a:r>
            <a:r>
              <a:rPr lang="el-GR" dirty="0" err="1"/>
              <a:t>Αλλο</a:t>
            </a:r>
            <a:r>
              <a:rPr lang="el-GR" dirty="0"/>
              <a:t> μπορεί να φαίνεται μη ελκυστικό λόγω του μήκους των στίχων του και της μονοτονίας της</a:t>
            </a:r>
          </a:p>
          <a:p>
            <a:pPr marL="0" indent="0" algn="just">
              <a:buNone/>
            </a:pPr>
            <a:r>
              <a:rPr lang="el-GR" dirty="0"/>
              <a:t>τυπογραφίας του κι άλλα μπορεί να φαίνονται «φτηνά» και ανάξια λόγου εξαιτίας λανθασμένων</a:t>
            </a:r>
          </a:p>
          <a:p>
            <a:pPr marL="0" indent="0" algn="just">
              <a:buNone/>
            </a:pPr>
            <a:r>
              <a:rPr lang="el-GR" dirty="0"/>
              <a:t>επιλογών για λόγους οικονομίας, όπως η κακή ποιότητα του χαρτιού ή ένα φτωχικό εξώφυλλο.</a:t>
            </a:r>
          </a:p>
        </p:txBody>
      </p:sp>
      <p:sp>
        <p:nvSpPr>
          <p:cNvPr id="4" name="Θέση υποσέλιδου 3">
            <a:extLst>
              <a:ext uri="{FF2B5EF4-FFF2-40B4-BE49-F238E27FC236}">
                <a16:creationId xmlns:a16="http://schemas.microsoft.com/office/drawing/2014/main" id="{552FFE11-A5E4-42E8-920B-273216201B6D}"/>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3071204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247E7F-8C9E-4F12-A2EF-BC2E177E865D}"/>
              </a:ext>
            </a:extLst>
          </p:cNvPr>
          <p:cNvSpPr>
            <a:spLocks noGrp="1"/>
          </p:cNvSpPr>
          <p:nvPr>
            <p:ph type="title"/>
          </p:nvPr>
        </p:nvSpPr>
        <p:spPr/>
        <p:txBody>
          <a:bodyPr/>
          <a:lstStyle/>
          <a:p>
            <a:r>
              <a:rPr lang="el-GR" sz="2400" b="1" dirty="0"/>
              <a:t>Θέματα Πανελληνίων εξετάσεων, Δ΄ Εσπερινού ΓΕΛ]</a:t>
            </a:r>
            <a:br>
              <a:rPr lang="el-GR" sz="2400" dirty="0"/>
            </a:br>
            <a:endParaRPr lang="el-GR" sz="2400" dirty="0"/>
          </a:p>
        </p:txBody>
      </p:sp>
      <p:sp>
        <p:nvSpPr>
          <p:cNvPr id="3" name="Θέση περιεχομένου 2">
            <a:extLst>
              <a:ext uri="{FF2B5EF4-FFF2-40B4-BE49-F238E27FC236}">
                <a16:creationId xmlns:a16="http://schemas.microsoft.com/office/drawing/2014/main" id="{98C13F4E-A179-4258-A13D-2F17C138685F}"/>
              </a:ext>
            </a:extLst>
          </p:cNvPr>
          <p:cNvSpPr>
            <a:spLocks noGrp="1"/>
          </p:cNvSpPr>
          <p:nvPr>
            <p:ph idx="1"/>
          </p:nvPr>
        </p:nvSpPr>
        <p:spPr>
          <a:xfrm>
            <a:off x="1513172" y="2716622"/>
            <a:ext cx="8825659" cy="3416300"/>
          </a:xfrm>
        </p:spPr>
        <p:txBody>
          <a:bodyPr>
            <a:normAutofit fontScale="77500" lnSpcReduction="20000"/>
          </a:bodyPr>
          <a:lstStyle/>
          <a:p>
            <a:pPr marL="0" lvl="0" indent="0" algn="just">
              <a:buNone/>
            </a:pPr>
            <a:r>
              <a:rPr lang="el-GR" dirty="0"/>
              <a:t>[5]Άλλοι, επίσης, παράγοντες, οι οποίοι επηρεάζουν την αναγνωσιμότητα, είναι γλωσσικοί: η έκταση και το περίπλοκο λεξιλόγιο, οι σχοινοτενείς προτάσεις, η συγκεχυμένη διαδοχή και διάρθρωση των παραγράφων, των κεφαλαίων και όλου γενικά του βιβλίου.</a:t>
            </a:r>
          </a:p>
          <a:p>
            <a:pPr marL="0" indent="0" algn="just">
              <a:buNone/>
            </a:pPr>
            <a:r>
              <a:rPr lang="el-GR" dirty="0"/>
              <a:t></a:t>
            </a:r>
          </a:p>
          <a:p>
            <a:pPr marL="0" lvl="0" indent="0" algn="just">
              <a:buNone/>
            </a:pPr>
            <a:r>
              <a:rPr lang="el-GR" dirty="0"/>
              <a:t>[6]Πολλά, βέβαια, εξαρτώνται από τη γλωσσική ικανότητα, την πνευματικότητα και εμπειρία του αναγνώστη και τις σχέσεις του με το συγγραφέα. Όπως λέει ένας συγγραφέας: η αναγνωσιμότητα του κειμένου είναι δυνατό να επηρεαστεί από το πόσο η εμπειρία και οι σκέψεις του συγγραφέα ανταποκρίνονται στις εμπειρίες και τις σκέψεις του αναγνώστη. Οι παράγοντες αυτοί σε σχέση με την ηλικία του αναγνώστη έχουν περιορισμένη σημασία, ωστόσο είναι έντονα καθοριστικοί στο ζήτημα αν θα συγκινηθεί ο αναγνώστης από το κείμενο ή θα το εγκαταλείψει.</a:t>
            </a:r>
          </a:p>
          <a:p>
            <a:pPr marL="0" indent="0" algn="just">
              <a:buNone/>
            </a:pPr>
            <a:r>
              <a:rPr lang="el-GR" dirty="0"/>
              <a:t></a:t>
            </a:r>
          </a:p>
          <a:p>
            <a:pPr marL="0" lvl="0" indent="0" algn="just">
              <a:buNone/>
            </a:pPr>
            <a:r>
              <a:rPr lang="el-GR" dirty="0"/>
              <a:t>[7] Μολονότι η σύνδεση βιβλίου και αναγνώστη θεωρητικά είναι δυνατή, εντούτοις είναι</a:t>
            </a:r>
          </a:p>
          <a:p>
            <a:pPr marL="0" indent="0" algn="just">
              <a:buNone/>
            </a:pPr>
            <a:r>
              <a:rPr lang="el-GR" dirty="0"/>
              <a:t>περιορισμένης αξιοπιστίας. Αυτό οφείλεται στο κίνητρο του αναγνώστη και στην προσπάθεια που θα καταβάλει, όταν θελήσει να πάρει κάτι μέσα από ένα συγκεκριμένο βιβλίο ή περιοδικό. Ο</a:t>
            </a:r>
          </a:p>
          <a:p>
            <a:endParaRPr lang="el-GR" dirty="0"/>
          </a:p>
        </p:txBody>
      </p:sp>
      <p:sp>
        <p:nvSpPr>
          <p:cNvPr id="4" name="Θέση υποσέλιδου 3">
            <a:extLst>
              <a:ext uri="{FF2B5EF4-FFF2-40B4-BE49-F238E27FC236}">
                <a16:creationId xmlns:a16="http://schemas.microsoft.com/office/drawing/2014/main" id="{26879724-3A62-4B8B-9B5F-A760C25925DF}"/>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3843458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73DFC9-1AE7-4A50-8FCE-7A8C6E7A037D}"/>
              </a:ext>
            </a:extLst>
          </p:cNvPr>
          <p:cNvSpPr>
            <a:spLocks noGrp="1"/>
          </p:cNvSpPr>
          <p:nvPr>
            <p:ph type="title"/>
          </p:nvPr>
        </p:nvSpPr>
        <p:spPr/>
        <p:txBody>
          <a:bodyPr/>
          <a:lstStyle/>
          <a:p>
            <a:r>
              <a:rPr lang="el-GR" sz="2400" b="1" dirty="0"/>
              <a:t>Θέματα Πανελληνίων εξετάσεων, Δ΄ Εσπερινού ΓΕΛ]</a:t>
            </a:r>
            <a:br>
              <a:rPr lang="el-GR" sz="2400" dirty="0"/>
            </a:br>
            <a:endParaRPr lang="el-GR" sz="2400" dirty="0"/>
          </a:p>
        </p:txBody>
      </p:sp>
      <p:sp>
        <p:nvSpPr>
          <p:cNvPr id="3" name="Θέση περιεχομένου 2">
            <a:extLst>
              <a:ext uri="{FF2B5EF4-FFF2-40B4-BE49-F238E27FC236}">
                <a16:creationId xmlns:a16="http://schemas.microsoft.com/office/drawing/2014/main" id="{C436A17C-B673-4B4B-893A-EEFA1CC77C0C}"/>
              </a:ext>
            </a:extLst>
          </p:cNvPr>
          <p:cNvSpPr>
            <a:spLocks noGrp="1"/>
          </p:cNvSpPr>
          <p:nvPr>
            <p:ph idx="1"/>
          </p:nvPr>
        </p:nvSpPr>
        <p:spPr/>
        <p:txBody>
          <a:bodyPr>
            <a:normAutofit fontScale="92500" lnSpcReduction="20000"/>
          </a:bodyPr>
          <a:lstStyle/>
          <a:p>
            <a:pPr marL="0" indent="0">
              <a:buNone/>
            </a:pPr>
            <a:r>
              <a:rPr lang="el-GR" dirty="0"/>
              <a:t>αναγνώστης που θέλει να μάθει για τον αγαπημένο του ποδοσφαιριστή ή για την ομάδα του, για τον τραγουδιστή της αρεσκείας του, ή αναζητά πληροφορίες για μια κατασκευή ή για να βελτιωθεί σε κάτι, θα εργαστεί με πολύ ζήλο για να το πετύχει. Ένα κείμενο το οποίο βρίσκεται στις αναγνωστικές δυνατότητες ενός ατόμου μπορεί να μην είναι ελκυστικό στην ανάγνωση, αν είναι ανιαρό, προβλέψιμο και δείχνει ασήμαντο.</a:t>
            </a:r>
          </a:p>
          <a:p>
            <a:pPr marL="0" lvl="0" indent="0">
              <a:buNone/>
            </a:pPr>
            <a:r>
              <a:rPr lang="el-GR" dirty="0"/>
              <a:t>[8]Επομένως, μπορεί να υποστηριχθεί ότι η προσέλκυση των αναγνωστών είναι υπόθεση παροχής κινήτρων. Για να εξασφαλιστούν τα αποδοτικά κίνητρα, είναι απαραίτητο να γνωρίζουμε και τα βιβλία και τους αναγνώστες. Έτσι, θα έχουμε απαντήσει στα ερωτήματα τι είναι κατάλληλο για ποιον και πώς η ανάγνωση θα αποβεί μια ευχάριστη και δημιουργική απασχόληση.</a:t>
            </a:r>
          </a:p>
          <a:p>
            <a:pPr marL="0" indent="0">
              <a:buNone/>
            </a:pPr>
            <a:r>
              <a:rPr lang="el-GR" dirty="0"/>
              <a:t> </a:t>
            </a:r>
          </a:p>
          <a:p>
            <a:r>
              <a:rPr lang="el-GR" b="1" dirty="0"/>
              <a:t>547 Λέξεις</a:t>
            </a:r>
            <a:endParaRPr lang="el-GR" dirty="0"/>
          </a:p>
          <a:p>
            <a:endParaRPr lang="el-GR" dirty="0"/>
          </a:p>
        </p:txBody>
      </p:sp>
      <p:sp>
        <p:nvSpPr>
          <p:cNvPr id="4" name="Θέση υποσέλιδου 3">
            <a:extLst>
              <a:ext uri="{FF2B5EF4-FFF2-40B4-BE49-F238E27FC236}">
                <a16:creationId xmlns:a16="http://schemas.microsoft.com/office/drawing/2014/main" id="{A0558039-6865-480D-AAAA-DB4E9CE68005}"/>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4261418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34B9F6-1529-4A31-83EF-2DF897CABCD4}"/>
              </a:ext>
            </a:extLst>
          </p:cNvPr>
          <p:cNvSpPr>
            <a:spLocks noGrp="1"/>
          </p:cNvSpPr>
          <p:nvPr>
            <p:ph type="title"/>
          </p:nvPr>
        </p:nvSpPr>
        <p:spPr/>
        <p:txBody>
          <a:bodyPr/>
          <a:lstStyle/>
          <a:p>
            <a:r>
              <a:rPr lang="el-GR" dirty="0"/>
              <a:t>Θέμα 1</a:t>
            </a:r>
            <a:r>
              <a:rPr lang="el-GR" baseline="30000" dirty="0"/>
              <a:t>ο</a:t>
            </a:r>
            <a:r>
              <a:rPr lang="el-GR" dirty="0"/>
              <a:t> : Κατανόηση [2*15 </a:t>
            </a:r>
            <a:r>
              <a:rPr lang="el-GR" dirty="0" err="1"/>
              <a:t>μον</a:t>
            </a:r>
            <a:r>
              <a:rPr lang="el-GR" dirty="0"/>
              <a:t>]</a:t>
            </a:r>
          </a:p>
        </p:txBody>
      </p:sp>
      <p:sp>
        <p:nvSpPr>
          <p:cNvPr id="3" name="Θέση περιεχομένου 2">
            <a:extLst>
              <a:ext uri="{FF2B5EF4-FFF2-40B4-BE49-F238E27FC236}">
                <a16:creationId xmlns:a16="http://schemas.microsoft.com/office/drawing/2014/main" id="{03D50488-8BDC-4E48-90B3-C9C29A513524}"/>
              </a:ext>
            </a:extLst>
          </p:cNvPr>
          <p:cNvSpPr>
            <a:spLocks noGrp="1"/>
          </p:cNvSpPr>
          <p:nvPr>
            <p:ph idx="1"/>
          </p:nvPr>
        </p:nvSpPr>
        <p:spPr/>
        <p:txBody>
          <a:bodyPr>
            <a:normAutofit fontScale="92500" lnSpcReduction="10000"/>
          </a:bodyPr>
          <a:lstStyle/>
          <a:p>
            <a:r>
              <a:rPr lang="el-GR" dirty="0"/>
              <a:t>Στο πρώτο θέμα δίνονται 2 (δύο) ερωτήματα ανοιχτού και κλειστού τύπου </a:t>
            </a:r>
          </a:p>
          <a:p>
            <a:pPr>
              <a:buNone/>
            </a:pPr>
            <a:r>
              <a:rPr lang="el-GR" dirty="0">
                <a:latin typeface="Times New Roman" pitchFamily="18" charset="0"/>
                <a:cs typeface="Times New Roman" pitchFamily="18" charset="0"/>
              </a:rPr>
              <a:t> Οι μαθητές/μαθήτριες  θα πρέπει να </a:t>
            </a:r>
            <a:r>
              <a:rPr lang="el-GR" sz="2600" b="1" u="sng" dirty="0">
                <a:latin typeface="Times New Roman" pitchFamily="18" charset="0"/>
                <a:cs typeface="Times New Roman" pitchFamily="18" charset="0"/>
              </a:rPr>
              <a:t>εντοπίζουν</a:t>
            </a:r>
            <a:r>
              <a:rPr lang="el-GR" sz="2600" u="sng" dirty="0">
                <a:latin typeface="Times New Roman" pitchFamily="18" charset="0"/>
                <a:cs typeface="Times New Roman" pitchFamily="18" charset="0"/>
              </a:rPr>
              <a:t> και </a:t>
            </a:r>
            <a:r>
              <a:rPr lang="el-GR" sz="2600" b="1" u="sng" dirty="0">
                <a:latin typeface="Times New Roman" pitchFamily="18" charset="0"/>
                <a:cs typeface="Times New Roman" pitchFamily="18" charset="0"/>
              </a:rPr>
              <a:t>παρουσιάζουν :</a:t>
            </a: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πληροφορίες</a:t>
            </a:r>
            <a:r>
              <a:rPr lang="el-GR" dirty="0">
                <a:latin typeface="Times New Roman" pitchFamily="18" charset="0"/>
                <a:cs typeface="Times New Roman" pitchFamily="18" charset="0"/>
              </a:rPr>
              <a:t> του κειμένου.</a:t>
            </a:r>
          </a:p>
          <a:p>
            <a:pPr>
              <a:buNone/>
            </a:pP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ii</a:t>
            </a:r>
            <a:r>
              <a:rPr lang="el-GR" dirty="0">
                <a:latin typeface="Times New Roman" pitchFamily="18" charset="0"/>
                <a:cs typeface="Times New Roman" pitchFamily="18" charset="0"/>
              </a:rPr>
              <a:t>) 	βασικές </a:t>
            </a:r>
            <a:r>
              <a:rPr lang="el-GR" b="1" dirty="0">
                <a:latin typeface="Times New Roman" pitchFamily="18" charset="0"/>
                <a:cs typeface="Times New Roman" pitchFamily="18" charset="0"/>
              </a:rPr>
              <a:t>ιδέες</a:t>
            </a:r>
            <a:r>
              <a:rPr lang="el-GR" dirty="0">
                <a:latin typeface="Times New Roman" pitchFamily="18" charset="0"/>
                <a:cs typeface="Times New Roman" pitchFamily="18" charset="0"/>
              </a:rPr>
              <a:t> και </a:t>
            </a:r>
            <a:r>
              <a:rPr lang="el-GR" b="1" dirty="0">
                <a:latin typeface="Times New Roman" pitchFamily="18" charset="0"/>
                <a:cs typeface="Times New Roman" pitchFamily="18" charset="0"/>
              </a:rPr>
              <a:t>επιχειρήματα</a:t>
            </a:r>
            <a:r>
              <a:rPr lang="el-GR" dirty="0">
                <a:latin typeface="Times New Roman" pitchFamily="18" charset="0"/>
                <a:cs typeface="Times New Roman" pitchFamily="18" charset="0"/>
              </a:rPr>
              <a:t> του συγγραφέα.</a:t>
            </a:r>
          </a:p>
          <a:p>
            <a:pPr>
              <a:buNone/>
            </a:pP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iii</a:t>
            </a: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θέσεις</a:t>
            </a:r>
            <a:r>
              <a:rPr lang="el-GR" dirty="0">
                <a:latin typeface="Times New Roman" pitchFamily="18" charset="0"/>
                <a:cs typeface="Times New Roman" pitchFamily="18" charset="0"/>
              </a:rPr>
              <a:t> του συγγραφέα.</a:t>
            </a:r>
          </a:p>
          <a:p>
            <a:pPr>
              <a:buNone/>
            </a:pP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iv</a:t>
            </a: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προβλήματα</a:t>
            </a:r>
            <a:r>
              <a:rPr lang="el-GR" dirty="0">
                <a:latin typeface="Times New Roman" pitchFamily="18" charset="0"/>
                <a:cs typeface="Times New Roman" pitchFamily="18" charset="0"/>
              </a:rPr>
              <a:t> που θέτει ο συγγραφέας.</a:t>
            </a:r>
          </a:p>
          <a:p>
            <a:pPr>
              <a:buNone/>
            </a:pP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v</a:t>
            </a: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σχέσεις</a:t>
            </a:r>
            <a:r>
              <a:rPr lang="el-GR" dirty="0">
                <a:latin typeface="Times New Roman" pitchFamily="18" charset="0"/>
                <a:cs typeface="Times New Roman" pitchFamily="18" charset="0"/>
              </a:rPr>
              <a:t> του βασικού μηνύματος του κειμένου με τις περιστάσεις επικοινωνίας (σκοπό,   κοινό, θέμα κ.ά.).</a:t>
            </a:r>
          </a:p>
          <a:p>
            <a:pPr>
              <a:buNone/>
            </a:pPr>
            <a:r>
              <a:rPr lang="el-GR" dirty="0">
                <a:latin typeface="Times New Roman" pitchFamily="18" charset="0"/>
                <a:cs typeface="Times New Roman" pitchFamily="18" charset="0"/>
              </a:rPr>
              <a:t>	</a:t>
            </a:r>
            <a:r>
              <a:rPr lang="en-US" dirty="0">
                <a:latin typeface="Times New Roman" pitchFamily="18" charset="0"/>
                <a:cs typeface="Times New Roman" pitchFamily="18" charset="0"/>
              </a:rPr>
              <a:t>vi</a:t>
            </a: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τρόπους</a:t>
            </a:r>
            <a:r>
              <a:rPr lang="el-GR" dirty="0">
                <a:latin typeface="Times New Roman" pitchFamily="18" charset="0"/>
                <a:cs typeface="Times New Roman" pitchFamily="18" charset="0"/>
              </a:rPr>
              <a:t> και </a:t>
            </a:r>
            <a:r>
              <a:rPr lang="el-GR" b="1" dirty="0">
                <a:latin typeface="Times New Roman" pitchFamily="18" charset="0"/>
                <a:cs typeface="Times New Roman" pitchFamily="18" charset="0"/>
              </a:rPr>
              <a:t>μέσα</a:t>
            </a:r>
            <a:r>
              <a:rPr lang="el-GR" dirty="0">
                <a:latin typeface="Times New Roman" pitchFamily="18" charset="0"/>
                <a:cs typeface="Times New Roman" pitchFamily="18" charset="0"/>
              </a:rPr>
              <a:t> πειθούς.	</a:t>
            </a:r>
          </a:p>
          <a:p>
            <a:endParaRPr lang="el-GR" dirty="0"/>
          </a:p>
        </p:txBody>
      </p:sp>
      <p:sp>
        <p:nvSpPr>
          <p:cNvPr id="4" name="Θέση υποσέλιδου 3">
            <a:extLst>
              <a:ext uri="{FF2B5EF4-FFF2-40B4-BE49-F238E27FC236}">
                <a16:creationId xmlns:a16="http://schemas.microsoft.com/office/drawing/2014/main" id="{2C00D758-8A0C-4CB9-A6DB-2D9CCBCDF994}"/>
              </a:ext>
            </a:extLst>
          </p:cNvPr>
          <p:cNvSpPr>
            <a:spLocks noGrp="1"/>
          </p:cNvSpPr>
          <p:nvPr>
            <p:ph type="ftr" sz="quarter" idx="11"/>
          </p:nvPr>
        </p:nvSpPr>
        <p:spPr/>
        <p:txBody>
          <a:bodyPr/>
          <a:lstStyle/>
          <a:p>
            <a:r>
              <a:rPr lang="el-GR"/>
              <a:t>Καλαούζη Κωνσταντίνα ΣΕΕ Φιλολόγων Δωδεκανήσου</a:t>
            </a:r>
          </a:p>
        </p:txBody>
      </p:sp>
    </p:spTree>
    <p:extLst>
      <p:ext uri="{BB962C8B-B14F-4D97-AF65-F5344CB8AC3E}">
        <p14:creationId xmlns:p14="http://schemas.microsoft.com/office/powerpoint/2010/main" val="498229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465</TotalTime>
  <Words>1905</Words>
  <Application>Microsoft Office PowerPoint</Application>
  <PresentationFormat>Ευρεία οθόνη</PresentationFormat>
  <Paragraphs>139</Paragraphs>
  <Slides>20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20</vt:i4>
      </vt:variant>
    </vt:vector>
  </HeadingPairs>
  <TitlesOfParts>
    <vt:vector size="26" baseType="lpstr">
      <vt:lpstr>Arial</vt:lpstr>
      <vt:lpstr>Calibri</vt:lpstr>
      <vt:lpstr>Century Gothic</vt:lpstr>
      <vt:lpstr>Times New Roman</vt:lpstr>
      <vt:lpstr>Wingdings 3</vt:lpstr>
      <vt:lpstr>Αίθουσα συσκέψεων "Ιόν"</vt:lpstr>
      <vt:lpstr>ΝΕΑ ΕΛΛΗΝΙΚΗ ΓΛΩΣΣΑ  </vt:lpstr>
      <vt:lpstr>Γενικές Οδηγίες</vt:lpstr>
      <vt:lpstr>Το κείμενο επιλογής</vt:lpstr>
      <vt:lpstr>Δομή θεμάτων</vt:lpstr>
      <vt:lpstr>Παράδειγμα:   Θέματα Πανελληνίων εξετάσεων, Δ΄ Εσπερινού ΓΕΛ </vt:lpstr>
      <vt:lpstr>Θέματα Πανελληνίων εξετάσεων, Δ΄ Εσπερινού ΓΕΛ] </vt:lpstr>
      <vt:lpstr>Θέματα Πανελληνίων εξετάσεων, Δ΄ Εσπερινού ΓΕΛ] </vt:lpstr>
      <vt:lpstr>Θέματα Πανελληνίων εξετάσεων, Δ΄ Εσπερινού ΓΕΛ] </vt:lpstr>
      <vt:lpstr>Θέμα 1ο : Κατανόηση [2*15 μον]</vt:lpstr>
      <vt:lpstr>Θέμα 1ο : Κατανόηση</vt:lpstr>
      <vt:lpstr>Παράδειγμα ερωτήσεων 1ου θέματος</vt:lpstr>
      <vt:lpstr>Παράδειγμα ερωτήσεων 1ου Θέματος</vt:lpstr>
      <vt:lpstr>Θέμα 2ο Δομή και γλώσσα του κειμένου [30 μον.]</vt:lpstr>
      <vt:lpstr>3 ενδεικτικά ερωτήματα με σύνολο μονάδων 30, επιμερισμένων αναλόγως της βαρύτητας του καθενός. </vt:lpstr>
      <vt:lpstr>2η ερώτηση 2ου Θέματος</vt:lpstr>
      <vt:lpstr>3η ερώτηση 2ου Θέματος</vt:lpstr>
      <vt:lpstr>Εναλλακτικά ερωτήματα για το 2ο Θέμα </vt:lpstr>
      <vt:lpstr>3ο ΘΕΜΑ:  Eρμηνεία – Παραγωγή λόγου [40 μον.] </vt:lpstr>
      <vt:lpstr>Παράδειγμα 3ου Θέματος</vt:lpstr>
      <vt:lpstr>Έκταση κειμένου ανά τάξη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ΝΕΑ ΕΛΛΗΝΙΚΗ ΓΛΩΣΣΑ</dc:title>
  <dc:creator>DELL</dc:creator>
  <cp:lastModifiedBy>konstantina kalaouzi</cp:lastModifiedBy>
  <cp:revision>15</cp:revision>
  <dcterms:created xsi:type="dcterms:W3CDTF">2018-11-27T06:25:51Z</dcterms:created>
  <dcterms:modified xsi:type="dcterms:W3CDTF">2018-12-11T09:19:13Z</dcterms:modified>
</cp:coreProperties>
</file>